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media/audio3.bin" ContentType="audio/unknown"/>
  <Override PartName="/ppt/notesSlides/notesSlide7.xml" ContentType="application/vnd.openxmlformats-officedocument.presentationml.notesSlide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media/audio2.bin" ContentType="audio/unknown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media/audio1.bin" ContentType="audio/unknown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Default Extension="wmf" ContentType="image/x-wmf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Default Extension="tiff" ContentType="image/tiff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Default Extension="gif" ContentType="image/gif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74" r:id="rId9"/>
    <p:sldId id="259" r:id="rId10"/>
    <p:sldId id="260" r:id="rId11"/>
    <p:sldId id="266" r:id="rId12"/>
    <p:sldId id="267" r:id="rId13"/>
    <p:sldId id="275" r:id="rId14"/>
    <p:sldId id="286" r:id="rId15"/>
    <p:sldId id="287" r:id="rId16"/>
    <p:sldId id="28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9" r:id="rId25"/>
    <p:sldId id="290" r:id="rId26"/>
    <p:sldId id="291" r:id="rId27"/>
    <p:sldId id="292" r:id="rId28"/>
    <p:sldId id="268" r:id="rId29"/>
    <p:sldId id="270" r:id="rId30"/>
    <p:sldId id="269" r:id="rId31"/>
    <p:sldId id="273" r:id="rId32"/>
    <p:sldId id="271" r:id="rId33"/>
    <p:sldId id="272" r:id="rId34"/>
    <p:sldId id="294" r:id="rId35"/>
    <p:sldId id="295" r:id="rId36"/>
    <p:sldId id="296" r:id="rId37"/>
    <p:sldId id="297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93227-F4CC-1443-BC9C-DF24370A7E8F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E3680-74E9-9C4D-A728-6B20C5FB2CF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DA064F-1925-4F4E-9119-CE8AAABEEA8A}" type="slidenum">
              <a:rPr lang="en-GB"/>
              <a:pPr/>
              <a:t>2</a:t>
            </a:fld>
            <a:endParaRPr lang="en-GB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85F65C-3416-E240-9F20-07EF963C2705}" type="slidenum">
              <a:rPr lang="en-GB"/>
              <a:pPr/>
              <a:t>15</a:t>
            </a:fld>
            <a:endParaRPr lang="en-GB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B7919E-2EE6-9249-9FDB-01FA2B612AEC}" type="slidenum">
              <a:rPr lang="en-GB"/>
              <a:pPr/>
              <a:t>16</a:t>
            </a:fld>
            <a:endParaRPr lang="en-GB"/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89E219-6CA2-AA40-9D6B-9391EEA10D52}" type="slidenum">
              <a:rPr lang="en-GB"/>
              <a:pPr/>
              <a:t>17</a:t>
            </a:fld>
            <a:endParaRPr lang="en-GB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5F59B6-619D-DE48-9653-B1A1E8C234F4}" type="slidenum">
              <a:rPr lang="en-GB"/>
              <a:pPr/>
              <a:t>18</a:t>
            </a:fld>
            <a:endParaRPr lang="en-GB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85C17A-A0B9-1743-8B00-CA7BE2F2D604}" type="slidenum">
              <a:rPr lang="en-GB"/>
              <a:pPr/>
              <a:t>19</a:t>
            </a:fld>
            <a:endParaRPr lang="en-GB"/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E95741-8D43-1142-9446-C4E7ADA13E48}" type="slidenum">
              <a:rPr lang="en-GB"/>
              <a:pPr/>
              <a:t>20</a:t>
            </a:fld>
            <a:endParaRPr lang="en-GB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A49003-C06A-144B-9B60-8BCE8A2B9FAE}" type="slidenum">
              <a:rPr lang="en-GB"/>
              <a:pPr/>
              <a:t>21</a:t>
            </a:fld>
            <a:endParaRPr lang="en-GB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F5C3A9-8226-2F47-9FD5-E1C162C267DC}" type="slidenum">
              <a:rPr lang="en-GB"/>
              <a:pPr/>
              <a:t>3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582BF3-20F3-8441-9EC5-70C037E50E98}" type="slidenum">
              <a:rPr lang="en-GB"/>
              <a:pPr/>
              <a:t>4</a:t>
            </a:fld>
            <a:endParaRPr lang="en-GB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73FDA9-E373-B548-926E-B80054E70EBA}" type="slidenum">
              <a:rPr lang="en-GB"/>
              <a:pPr/>
              <a:t>5</a:t>
            </a:fld>
            <a:endParaRPr lang="en-GB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38A8D7-3B48-7840-B789-50A26549BBC9}" type="slidenum">
              <a:rPr lang="en-GB"/>
              <a:pPr/>
              <a:t>6</a:t>
            </a:fld>
            <a:endParaRPr lang="en-GB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C337D9-7DE5-AB48-8E02-6DFEC7A7584E}" type="slidenum">
              <a:rPr lang="en-GB"/>
              <a:pPr/>
              <a:t>10</a:t>
            </a:fld>
            <a:endParaRPr lang="en-GB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7396E1-7C62-BE45-ABE0-2B8A34C3EF33}" type="slidenum">
              <a:rPr lang="en-GB"/>
              <a:pPr/>
              <a:t>12</a:t>
            </a:fld>
            <a:endParaRPr lang="en-GB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D00A32-A5CA-BC4C-818D-4AC10E321E3F}" type="slidenum">
              <a:rPr lang="en-GB"/>
              <a:pPr/>
              <a:t>13</a:t>
            </a:fld>
            <a:endParaRPr lang="en-GB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0BE9B3-4886-5043-BC5F-E5DFE1F594FD}" type="slidenum">
              <a:rPr lang="en-GB"/>
              <a:pPr/>
              <a:t>14</a:t>
            </a:fld>
            <a:endParaRPr lang="en-GB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E041C115-EA6A-7845-A00B-C481BD4BCED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A4A4483E-C500-F649-8B68-19F73BDF14A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6C8896F2-9AF7-7342-9512-A07748DEAAC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mtClean="0"/>
            </a:lvl1pPr>
          </a:lstStyle>
          <a:p>
            <a:fld id="{93DCBB08-43C9-3E40-8251-A42FF930843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D0E21-4A8B-EB4F-8EA8-83508EDDA8A6}" type="datetimeFigureOut">
              <a:rPr lang="en-US" smtClean="0"/>
              <a:pPr/>
              <a:t>11/20/11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68C64-94EE-A449-AB3F-F6748316359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9.png"/><Relationship Id="rId5" Type="http://schemas.openxmlformats.org/officeDocument/2006/relationships/image" Target="../media/image19.png"/><Relationship Id="rId1" Type="http://schemas.openxmlformats.org/officeDocument/2006/relationships/audio" Target="file://localhost/Volumes/NEW%20STICK%202/A.4%20Power%20Points%202/Two%20Note%20Tunes%201%20remix%20Bbvers.mp3" TargetMode="External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22.png"/><Relationship Id="rId5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Two%20Note%20Tunes%201%20remix%202%20Bbvers.mp3" TargetMode="Externa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ABCDEFG%20Bb.mp3" TargetMode="Externa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GFEDCBA%20Bb.mp3" TargetMode="External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23.png"/><Relationship Id="rId5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Ladder%20Up%20Bb.mp3" TargetMode="Externa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4.png"/><Relationship Id="rId12" Type="http://schemas.openxmlformats.org/officeDocument/2006/relationships/image" Target="../media/image45.png"/><Relationship Id="rId13" Type="http://schemas.openxmlformats.org/officeDocument/2006/relationships/image" Target="../media/image46.png"/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png"/><Relationship Id="rId10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3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59.png"/><Relationship Id="rId1" Type="http://schemas.openxmlformats.org/officeDocument/2006/relationships/audio" Target="file://localhost/Volumes/NEW%20STICK%202/A.4%20Power%20Points%202/Two%20Note%20Tunes%201%20remix%20Bbvers.mp3" TargetMode="External"/><Relationship Id="rId2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61.png"/><Relationship Id="rId1" Type="http://schemas.openxmlformats.org/officeDocument/2006/relationships/audio" Target="file://localhost/Volumes/NEW%20STICK%202/A.4%20Power%20Points%202/Two%20Note%20Tunes%201%20remix%202%20Bbvers.mp3" TargetMode="External"/><Relationship Id="rId2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64.png"/><Relationship Id="rId1" Type="http://schemas.openxmlformats.org/officeDocument/2006/relationships/audio" Target="file://localhost/Users/michaelhbates2/Desktop/New%20Tunes%202011/C%20Bass%20Blues%20Bb.mp3" TargetMode="Externa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9.png"/><Relationship Id="rId1" Type="http://schemas.openxmlformats.org/officeDocument/2006/relationships/audio" Target="file://localhost/Users/michaelhbates2/Desktop/New%20Tunes%202011/C%20Bass%20Blues%20Bb.mp3" TargetMode="External"/><Relationship Id="rId2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69.png"/><Relationship Id="rId1" Type="http://schemas.openxmlformats.org/officeDocument/2006/relationships/audio" Target="file://localhost/Volumes/NEW%20STICK%202/A.4%20Power%20Points%202/Down%20With%20The%20Valve%20Bb.mp3" TargetMode="External"/><Relationship Id="rId2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4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Down%20With%20The%20Valve%20Bb.mp3" TargetMode="External"/><Relationship Id="rId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The%20Devil%20and%20The%20Deep%20Blue%20C%20Bb%20vers.mp3" TargetMode="External"/><Relationship Id="rId2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9.png"/><Relationship Id="rId1" Type="http://schemas.openxmlformats.org/officeDocument/2006/relationships/audio" Target="file://localhost/Volumes/NEW%20STICK%202/A.4%20Power%20Points%202/The%20Devil%20and%20The%20Deep%20Blue%20C%20Bb%20vers.mp3" TargetMode="External"/><Relationship Id="rId2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7.wmf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audio" Target="../media/audio1.bin"/><Relationship Id="rId2" Type="http://schemas.openxmlformats.org/officeDocument/2006/relationships/audio" Target="file://localhost/Volumes/NEW%20STICK%202/A.4%20Power%20Points%202/thunder%201.mp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8.png"/><Relationship Id="rId6" Type="http://schemas.openxmlformats.org/officeDocument/2006/relationships/image" Target="../media/image10.jpeg"/><Relationship Id="rId7" Type="http://schemas.openxmlformats.org/officeDocument/2006/relationships/image" Target="../media/image11.wmf"/><Relationship Id="rId1" Type="http://schemas.openxmlformats.org/officeDocument/2006/relationships/audio" Target="../media/audio2.bin"/><Relationship Id="rId2" Type="http://schemas.openxmlformats.org/officeDocument/2006/relationships/audio" Target="../media/audio3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tif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3820" y="649278"/>
            <a:ext cx="782987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solidFill>
                  <a:srgbClr val="FF0000"/>
                </a:solidFill>
                <a:latin typeface="Apple Casual"/>
                <a:cs typeface="Apple Casual"/>
              </a:rPr>
              <a:t>Term 1  2</a:t>
            </a:r>
            <a:r>
              <a:rPr lang="en-US" sz="3500" baseline="30000" dirty="0" smtClean="0">
                <a:solidFill>
                  <a:srgbClr val="FF0000"/>
                </a:solidFill>
                <a:latin typeface="Apple Casual"/>
                <a:cs typeface="Apple Casual"/>
              </a:rPr>
              <a:t>nd</a:t>
            </a:r>
            <a:r>
              <a:rPr lang="en-US" sz="3500" dirty="0" smtClean="0">
                <a:solidFill>
                  <a:srgbClr val="FF0000"/>
                </a:solidFill>
                <a:latin typeface="Apple Casual"/>
                <a:cs typeface="Apple Casual"/>
              </a:rPr>
              <a:t> Half Term (Web Version)  </a:t>
            </a:r>
            <a:endParaRPr lang="en-US" sz="35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049" y="1833256"/>
            <a:ext cx="716146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100" dirty="0" smtClean="0">
                <a:latin typeface="Apple Chancery"/>
                <a:cs typeface="Apple Chancery"/>
              </a:rPr>
              <a:t>In this half term we will start to use the valves and learn about *****</a:t>
            </a:r>
          </a:p>
          <a:p>
            <a:r>
              <a:rPr lang="en-US" sz="3100" dirty="0">
                <a:latin typeface="Apple Chancery"/>
                <a:cs typeface="Apple Chancery"/>
              </a:rPr>
              <a:t>C</a:t>
            </a:r>
            <a:r>
              <a:rPr lang="en-US" sz="3100" dirty="0" smtClean="0">
                <a:latin typeface="Apple Chancery"/>
                <a:cs typeface="Apple Chancery"/>
              </a:rPr>
              <a:t>an you guess the word? </a:t>
            </a:r>
          </a:p>
          <a:p>
            <a:r>
              <a:rPr lang="en-US" sz="3100" dirty="0" smtClean="0">
                <a:latin typeface="Apple Chancery"/>
                <a:cs typeface="Apple Chancery"/>
              </a:rPr>
              <a:t>Have a look at the next few slides.</a:t>
            </a:r>
            <a:endParaRPr lang="en-US" sz="3100" dirty="0">
              <a:latin typeface="Apple Chancery"/>
              <a:cs typeface="Apple Chance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GB">
                <a:solidFill>
                  <a:srgbClr val="FF9933"/>
                </a:solidFill>
              </a:rPr>
              <a:t>Play this using a “Pitch” change</a:t>
            </a:r>
          </a:p>
        </p:txBody>
      </p:sp>
      <p:sp>
        <p:nvSpPr>
          <p:cNvPr id="91140" name="Text Box 8"/>
          <p:cNvSpPr txBox="1">
            <a:spLocks noChangeArrowheads="1"/>
          </p:cNvSpPr>
          <p:nvPr/>
        </p:nvSpPr>
        <p:spPr bwMode="auto">
          <a:xfrm>
            <a:off x="827088" y="5589588"/>
            <a:ext cx="74787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dirty="0" smtClean="0">
                <a:solidFill>
                  <a:srgbClr val="0066FF"/>
                </a:solidFill>
                <a:latin typeface="Bradley Hand ITC" pitchFamily="66" charset="0"/>
              </a:rPr>
              <a:t> you are </a:t>
            </a:r>
            <a:r>
              <a:rPr lang="en-GB" sz="2800" b="1" dirty="0">
                <a:solidFill>
                  <a:srgbClr val="0066FF"/>
                </a:solidFill>
                <a:latin typeface="Bradley Hand ITC" pitchFamily="66" charset="0"/>
              </a:rPr>
              <a:t>going to use a lower</a:t>
            </a:r>
            <a:r>
              <a:rPr lang="en-GB" sz="2800" b="1" dirty="0" smtClean="0">
                <a:solidFill>
                  <a:srgbClr val="0066FF"/>
                </a:solidFill>
                <a:latin typeface="Bradley Hand ITC" pitchFamily="66" charset="0"/>
              </a:rPr>
              <a:t>  note</a:t>
            </a:r>
            <a:endParaRPr lang="en-GB" sz="2800" b="1" dirty="0">
              <a:solidFill>
                <a:srgbClr val="0066FF"/>
              </a:solidFill>
              <a:latin typeface="Bradley Hand ITC" pitchFamily="66" charset="0"/>
            </a:endParaRPr>
          </a:p>
        </p:txBody>
      </p:sp>
      <p:pic>
        <p:nvPicPr>
          <p:cNvPr id="5" name="Two Note Tunes 1 remix Bb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772401" y="5334001"/>
            <a:ext cx="914400" cy="914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057400"/>
            <a:ext cx="9144000" cy="220980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rot="5400000">
            <a:off x="6629400" y="1447800"/>
            <a:ext cx="762000" cy="762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543800" y="1371600"/>
            <a:ext cx="1295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solidFill>
                  <a:srgbClr val="FF0000"/>
                </a:solidFill>
              </a:rPr>
              <a:t>2</a:t>
            </a:r>
            <a:r>
              <a:rPr lang="en-US" sz="2000" u="sng" baseline="30000" dirty="0" smtClean="0">
                <a:solidFill>
                  <a:srgbClr val="FF0000"/>
                </a:solidFill>
              </a:rPr>
              <a:t>nd</a:t>
            </a:r>
            <a:r>
              <a:rPr lang="en-US" sz="2000" u="sng" dirty="0" smtClean="0">
                <a:solidFill>
                  <a:srgbClr val="FF0000"/>
                </a:solidFill>
              </a:rPr>
              <a:t> Valve</a:t>
            </a:r>
            <a:endParaRPr lang="en-US" sz="2000" u="sng" dirty="0">
              <a:solidFill>
                <a:srgbClr val="FF000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rot="10800000" flipV="1">
            <a:off x="685801" y="4191000"/>
            <a:ext cx="838200" cy="7620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600200" y="4038600"/>
            <a:ext cx="2133600" cy="990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_61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938050"/>
            <a:ext cx="3097213" cy="2322513"/>
          </a:xfrm>
          <a:prstGeom prst="rect">
            <a:avLst/>
          </a:prstGeom>
          <a:noFill/>
        </p:spPr>
      </p:pic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374665" y="692150"/>
            <a:ext cx="3887788" cy="1727200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 dirty="0">
                <a:solidFill>
                  <a:srgbClr val="FF6600"/>
                </a:solidFill>
                <a:latin typeface="Broadway" charset="0"/>
              </a:rPr>
              <a:t>1 and 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3035320"/>
            <a:ext cx="2946400" cy="186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>
                <a:solidFill>
                  <a:srgbClr val="FF9933"/>
                </a:solidFill>
              </a:rPr>
              <a:t>Play this using a “Pitch” change</a:t>
            </a:r>
          </a:p>
        </p:txBody>
      </p:sp>
      <p:pic>
        <p:nvPicPr>
          <p:cNvPr id="93187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95288" y="2276475"/>
            <a:ext cx="8497887" cy="2751138"/>
          </a:xfrm>
          <a:noFill/>
        </p:spPr>
      </p:pic>
      <p:sp>
        <p:nvSpPr>
          <p:cNvPr id="93188" name="Text Box 11"/>
          <p:cNvSpPr txBox="1">
            <a:spLocks noChangeArrowheads="1"/>
          </p:cNvSpPr>
          <p:nvPr/>
        </p:nvSpPr>
        <p:spPr bwMode="auto">
          <a:xfrm>
            <a:off x="611188" y="5445125"/>
            <a:ext cx="7561262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 b="1" dirty="0">
                <a:solidFill>
                  <a:srgbClr val="009900"/>
                </a:solidFill>
                <a:latin typeface="Bradley Hand ITC" pitchFamily="66" charset="0"/>
              </a:rPr>
              <a:t>Y</a:t>
            </a:r>
            <a:r>
              <a:rPr lang="en-GB" sz="2800" b="1" dirty="0" smtClean="0">
                <a:solidFill>
                  <a:srgbClr val="009900"/>
                </a:solidFill>
                <a:latin typeface="Bradley Hand ITC" pitchFamily="66" charset="0"/>
              </a:rPr>
              <a:t>ou </a:t>
            </a:r>
            <a:r>
              <a:rPr lang="en-GB" sz="2800" b="1" dirty="0">
                <a:solidFill>
                  <a:srgbClr val="009900"/>
                </a:solidFill>
                <a:latin typeface="Bradley Hand ITC" pitchFamily="66" charset="0"/>
              </a:rPr>
              <a:t>going to use</a:t>
            </a:r>
            <a:r>
              <a:rPr lang="en-GB" sz="2800" b="1" dirty="0" smtClean="0">
                <a:solidFill>
                  <a:srgbClr val="009900"/>
                </a:solidFill>
                <a:latin typeface="Bradley Hand ITC" pitchFamily="66" charset="0"/>
              </a:rPr>
              <a:t> </a:t>
            </a:r>
            <a:r>
              <a:rPr lang="en-GB" sz="2800" b="1" dirty="0">
                <a:solidFill>
                  <a:srgbClr val="009900"/>
                </a:solidFill>
                <a:latin typeface="Bradley Hand ITC" pitchFamily="66" charset="0"/>
              </a:rPr>
              <a:t>a</a:t>
            </a:r>
            <a:r>
              <a:rPr lang="en-GB" sz="2800" b="1" dirty="0" smtClean="0">
                <a:solidFill>
                  <a:srgbClr val="009900"/>
                </a:solidFill>
                <a:latin typeface="Bradley Hand ITC" pitchFamily="66" charset="0"/>
              </a:rPr>
              <a:t> </a:t>
            </a:r>
            <a:r>
              <a:rPr lang="en-GB" sz="2800" b="1" dirty="0">
                <a:solidFill>
                  <a:srgbClr val="009900"/>
                </a:solidFill>
                <a:latin typeface="Bradley Hand ITC" pitchFamily="66" charset="0"/>
              </a:rPr>
              <a:t>higher note?</a:t>
            </a:r>
          </a:p>
          <a:p>
            <a:pPr>
              <a:spcBef>
                <a:spcPct val="50000"/>
              </a:spcBef>
            </a:pPr>
            <a:endParaRPr lang="en-GB" sz="2800" dirty="0">
              <a:solidFill>
                <a:srgbClr val="009900"/>
              </a:solidFill>
              <a:latin typeface="Bradley Hand ITC" pitchFamily="66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4991100" y="1943100"/>
            <a:ext cx="990600" cy="6096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19800" y="1600200"/>
            <a:ext cx="2819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u="sng" dirty="0" smtClean="0">
                <a:solidFill>
                  <a:srgbClr val="FF0000"/>
                </a:solidFill>
              </a:rPr>
              <a:t>1</a:t>
            </a:r>
            <a:r>
              <a:rPr lang="en-US" sz="2100" b="1" u="sng" baseline="30000" dirty="0" smtClean="0">
                <a:solidFill>
                  <a:srgbClr val="FF0000"/>
                </a:solidFill>
              </a:rPr>
              <a:t>st</a:t>
            </a:r>
            <a:r>
              <a:rPr lang="en-US" sz="2100" b="1" u="sng" dirty="0" smtClean="0">
                <a:solidFill>
                  <a:srgbClr val="FF0000"/>
                </a:solidFill>
              </a:rPr>
              <a:t> and 3</a:t>
            </a:r>
            <a:r>
              <a:rPr lang="en-US" sz="2100" b="1" u="sng" baseline="30000" dirty="0" smtClean="0">
                <a:solidFill>
                  <a:srgbClr val="FF0000"/>
                </a:solidFill>
              </a:rPr>
              <a:t>rd</a:t>
            </a:r>
            <a:r>
              <a:rPr lang="en-US" sz="2100" b="1" u="sng" dirty="0" smtClean="0">
                <a:solidFill>
                  <a:srgbClr val="FF0000"/>
                </a:solidFill>
              </a:rPr>
              <a:t> valves</a:t>
            </a:r>
            <a:endParaRPr lang="en-US" sz="2100" b="1" u="sng" dirty="0">
              <a:solidFill>
                <a:srgbClr val="FF0000"/>
              </a:solidFill>
            </a:endParaRPr>
          </a:p>
        </p:txBody>
      </p:sp>
      <p:cxnSp>
        <p:nvCxnSpPr>
          <p:cNvPr id="9" name="Elbow Connector 8"/>
          <p:cNvCxnSpPr/>
          <p:nvPr/>
        </p:nvCxnSpPr>
        <p:spPr>
          <a:xfrm rot="10800000" flipV="1">
            <a:off x="2209800" y="1752600"/>
            <a:ext cx="3505200" cy="21336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Two Note Tunes 1 remix 2 Bb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010400" y="5257800"/>
            <a:ext cx="1095375" cy="1095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819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268413"/>
            <a:ext cx="8229600" cy="2376487"/>
          </a:xfrm>
        </p:spPr>
        <p:txBody>
          <a:bodyPr>
            <a:normAutofit fontScale="90000"/>
          </a:bodyPr>
          <a:lstStyle/>
          <a:p>
            <a:r>
              <a:rPr lang="en-GB" sz="4000">
                <a:solidFill>
                  <a:srgbClr val="FF9933"/>
                </a:solidFill>
              </a:rPr>
              <a:t>In Music:-</a:t>
            </a:r>
            <a:br>
              <a:rPr lang="en-GB" sz="4000">
                <a:solidFill>
                  <a:srgbClr val="FF9933"/>
                </a:solidFill>
              </a:rPr>
            </a:br>
            <a:r>
              <a:rPr lang="en-GB" sz="4000">
                <a:solidFill>
                  <a:srgbClr val="FF9933"/>
                </a:solidFill>
              </a:rPr>
              <a:t> Pitch takes the form of notes which are then named after the first 7 letters of the alphabet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84213" y="4149725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A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692275" y="4149725"/>
            <a:ext cx="863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B</a:t>
            </a:r>
          </a:p>
          <a:p>
            <a:pPr>
              <a:spcBef>
                <a:spcPct val="50000"/>
              </a:spcBef>
            </a:pPr>
            <a:endParaRPr lang="en-GB" sz="3600">
              <a:latin typeface="Bookman Old Style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55875" y="4149725"/>
            <a:ext cx="792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C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3492500" y="4149725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D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4643438" y="4149725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E</a:t>
            </a: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5580063" y="4149725"/>
            <a:ext cx="576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F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6372225" y="4149725"/>
            <a:ext cx="649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2" grpId="0"/>
      <p:bldP spid="12293" grpId="0"/>
      <p:bldP spid="12294" grpId="0"/>
      <p:bldP spid="12295" grpId="0"/>
      <p:bldP spid="12296" grpId="0"/>
      <p:bldP spid="12297" grpId="0"/>
      <p:bldP spid="1229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50825" y="692150"/>
            <a:ext cx="86423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GB" sz="4000">
                <a:solidFill>
                  <a:srgbClr val="FF9933"/>
                </a:solidFill>
              </a:rPr>
              <a:t>Starting with “A” the pitch gets higher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539750" y="5229225"/>
            <a:ext cx="7921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A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403350" y="4797425"/>
            <a:ext cx="863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latin typeface="Bookman Old Style" charset="0"/>
              </a:rPr>
              <a:t>B</a:t>
            </a:r>
          </a:p>
          <a:p>
            <a:pPr>
              <a:spcBef>
                <a:spcPct val="50000"/>
              </a:spcBef>
            </a:pPr>
            <a:endParaRPr lang="en-GB" sz="3600" dirty="0">
              <a:latin typeface="Bookman Old Style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2484438" y="4292600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C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492500" y="3716338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D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4643438" y="3284538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E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5580063" y="2852738"/>
            <a:ext cx="576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F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6372225" y="2420938"/>
            <a:ext cx="649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>
                <a:latin typeface="Bookman Old Style" charset="0"/>
              </a:rPr>
              <a:t>G</a:t>
            </a:r>
          </a:p>
        </p:txBody>
      </p:sp>
      <p:pic>
        <p:nvPicPr>
          <p:cNvPr id="12" name="ABCDEFG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67225" y="5735637"/>
            <a:ext cx="561975" cy="56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9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0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316" grpId="0"/>
      <p:bldP spid="13317" grpId="0"/>
      <p:bldP spid="13318" grpId="0"/>
      <p:bldP spid="13319" grpId="0"/>
      <p:bldP spid="13320" grpId="0"/>
      <p:bldP spid="13321" grpId="0"/>
      <p:bldP spid="13322" grpId="0"/>
      <p:bldP spid="133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95288" y="836613"/>
            <a:ext cx="8424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4000">
                <a:solidFill>
                  <a:srgbClr val="FF9933"/>
                </a:solidFill>
              </a:rPr>
              <a:t>Starting with “G” the pitch gets lower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2916238" y="3141663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/>
              <a:t>E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2124075" y="2636838"/>
            <a:ext cx="719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/>
              <a:t>F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403350" y="2060575"/>
            <a:ext cx="5762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/>
              <a:t>G</a:t>
            </a:r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3779838" y="3644900"/>
            <a:ext cx="576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/>
              <a:t>D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4572000" y="4076700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/>
              <a:t>C</a:t>
            </a:r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5508625" y="4652963"/>
            <a:ext cx="50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/>
              <a:t>B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6443663" y="5084763"/>
            <a:ext cx="5762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/>
              <a:t>A</a:t>
            </a:r>
          </a:p>
        </p:txBody>
      </p:sp>
      <p:pic>
        <p:nvPicPr>
          <p:cNvPr id="12" name="GFEDCBA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09600" y="5486401"/>
            <a:ext cx="685800" cy="68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9" dur="3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4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0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4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4341" grpId="0"/>
      <p:bldP spid="14342" grpId="0"/>
      <p:bldP spid="14343" grpId="0"/>
      <p:bldP spid="14344" grpId="0"/>
      <p:bldP spid="14345" grpId="0"/>
      <p:bldP spid="14346" grpId="0"/>
      <p:bldP spid="1434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FF9933"/>
                </a:solidFill>
              </a:rPr>
              <a:t>The letter names form a sort of Pitch Ladder</a:t>
            </a:r>
          </a:p>
        </p:txBody>
      </p:sp>
      <p:pic>
        <p:nvPicPr>
          <p:cNvPr id="23557" name="Picture 5" descr="note ladder1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1116013" y="1484313"/>
            <a:ext cx="5975350" cy="4483100"/>
          </a:xfrm>
          <a:noFill/>
          <a:ln/>
        </p:spPr>
      </p:pic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827088" y="4437063"/>
            <a:ext cx="790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A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476375" y="4076700"/>
            <a:ext cx="8636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B</a:t>
            </a:r>
          </a:p>
          <a:p>
            <a:pPr>
              <a:spcBef>
                <a:spcPct val="50000"/>
              </a:spcBef>
            </a:pPr>
            <a:endParaRPr lang="en-GB" sz="3600" dirty="0">
              <a:latin typeface="Bookman Old Style" charset="0"/>
            </a:endParaRP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2411413" y="3789363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C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3276600" y="3429000"/>
            <a:ext cx="6477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D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3995738" y="2708275"/>
            <a:ext cx="1079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E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4716463" y="2349500"/>
            <a:ext cx="14398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F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364163" y="2133600"/>
            <a:ext cx="649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600" b="1" dirty="0">
                <a:solidFill>
                  <a:srgbClr val="FF3300"/>
                </a:solidFill>
                <a:latin typeface="Bookman Old Style" charset="0"/>
              </a:rPr>
              <a:t>G</a:t>
            </a:r>
          </a:p>
        </p:txBody>
      </p:sp>
      <p:pic>
        <p:nvPicPr>
          <p:cNvPr id="14" name="Ladder Up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7696200" y="5381625"/>
            <a:ext cx="561975" cy="561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800"/>
                            </p:stCondLst>
                            <p:childTnLst>
                              <p:par>
                                <p:cTn id="32" presetID="37" presetClass="entr" presetSubtype="0" fill="hold" grpId="0" nodeType="after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500"/>
                            </p:stCondLst>
                            <p:childTnLst>
                              <p:par>
                                <p:cTn id="39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500"/>
                            </p:stCondLst>
                            <p:childTnLst>
                              <p:par>
                                <p:cTn id="46" presetID="37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900" decel="100000" fill="hold"/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53" presetID="37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6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3558" grpId="0"/>
      <p:bldP spid="23560" grpId="0"/>
      <p:bldP spid="23561" grpId="0"/>
      <p:bldP spid="23562" grpId="0"/>
      <p:bldP spid="23563" grpId="0"/>
      <p:bldP spid="23564" grpId="0"/>
      <p:bldP spid="23565" grpId="0"/>
      <p:bldP spid="2356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2133600"/>
          </a:xfrm>
        </p:spPr>
        <p:txBody>
          <a:bodyPr/>
          <a:lstStyle/>
          <a:p>
            <a:r>
              <a:rPr lang="en-GB">
                <a:solidFill>
                  <a:srgbClr val="3333FF"/>
                </a:solidFill>
              </a:rPr>
              <a:t>Put The Ladder over 5 lines</a:t>
            </a:r>
            <a:br>
              <a:rPr lang="en-GB">
                <a:solidFill>
                  <a:srgbClr val="3333FF"/>
                </a:solidFill>
              </a:rPr>
            </a:br>
            <a:r>
              <a:rPr lang="en-GB">
                <a:solidFill>
                  <a:srgbClr val="3333FF"/>
                </a:solidFill>
              </a:rPr>
              <a:t>and you have the stave or staff</a:t>
            </a:r>
            <a:br>
              <a:rPr lang="en-GB">
                <a:solidFill>
                  <a:srgbClr val="3333FF"/>
                </a:solidFill>
              </a:rPr>
            </a:br>
            <a:r>
              <a:rPr lang="en-GB">
                <a:solidFill>
                  <a:srgbClr val="3333FF"/>
                </a:solidFill>
              </a:rPr>
              <a:t>which is used to write music on</a:t>
            </a:r>
          </a:p>
        </p:txBody>
      </p:sp>
      <p:pic>
        <p:nvPicPr>
          <p:cNvPr id="27653" name="Picture 5" descr="note ladder1a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827088" y="2454275"/>
            <a:ext cx="7273925" cy="38925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3" name="Rectangle 9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>
                <a:solidFill>
                  <a:srgbClr val="3333FF"/>
                </a:solidFill>
              </a:rPr>
              <a:t>The 7 Letters are then placed</a:t>
            </a:r>
            <a:br>
              <a:rPr lang="en-GB" sz="4000">
                <a:solidFill>
                  <a:srgbClr val="3333FF"/>
                </a:solidFill>
              </a:rPr>
            </a:br>
            <a:r>
              <a:rPr lang="en-GB" sz="4000">
                <a:solidFill>
                  <a:srgbClr val="3333FF"/>
                </a:solidFill>
              </a:rPr>
              <a:t>like this:-</a:t>
            </a:r>
          </a:p>
        </p:txBody>
      </p:sp>
      <p:pic>
        <p:nvPicPr>
          <p:cNvPr id="31749" name="Picture 5" descr="note ladder1aplu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" y="2433638"/>
            <a:ext cx="3810000" cy="2857500"/>
          </a:xfrm>
          <a:noFill/>
          <a:ln/>
        </p:spPr>
      </p:pic>
      <p:pic>
        <p:nvPicPr>
          <p:cNvPr id="31752" name="Picture 8" descr="note ladder1b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762500" y="2433638"/>
            <a:ext cx="3810000" cy="2857500"/>
          </a:xfrm>
          <a:noFill/>
          <a:ln/>
        </p:spPr>
      </p:pic>
      <p:sp>
        <p:nvSpPr>
          <p:cNvPr id="31755" name="AutoShape 11"/>
          <p:cNvSpPr>
            <a:spLocks noChangeArrowheads="1"/>
          </p:cNvSpPr>
          <p:nvPr/>
        </p:nvSpPr>
        <p:spPr bwMode="auto">
          <a:xfrm>
            <a:off x="3779838" y="1412875"/>
            <a:ext cx="719137" cy="1079500"/>
          </a:xfrm>
          <a:prstGeom prst="downArrow">
            <a:avLst>
              <a:gd name="adj1" fmla="val 50000"/>
              <a:gd name="adj2" fmla="val 375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6" name="AutoShape 12"/>
          <p:cNvSpPr>
            <a:spLocks noChangeArrowheads="1"/>
          </p:cNvSpPr>
          <p:nvPr/>
        </p:nvSpPr>
        <p:spPr bwMode="auto">
          <a:xfrm>
            <a:off x="5148263" y="4652963"/>
            <a:ext cx="2016125" cy="647700"/>
          </a:xfrm>
          <a:prstGeom prst="rightArrow">
            <a:avLst>
              <a:gd name="adj1" fmla="val 50000"/>
              <a:gd name="adj2" fmla="val 7781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1042988" y="5949950"/>
            <a:ext cx="6624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u="sng">
                <a:solidFill>
                  <a:srgbClr val="00CC00"/>
                </a:solidFill>
                <a:latin typeface="Comic Sans MS" charset="0"/>
              </a:rPr>
              <a:t>There is one more sign needed to complete this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20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55" grpId="0" animBg="1"/>
      <p:bldP spid="31756" grpId="0" animBg="1"/>
      <p:bldP spid="317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Rectangle 6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r>
              <a:rPr lang="en-GB" sz="2800">
                <a:solidFill>
                  <a:srgbClr val="FF9933"/>
                </a:solidFill>
              </a:rPr>
              <a:t>The lines or stave now has a sign called a “clef”</a:t>
            </a:r>
            <a:br>
              <a:rPr lang="en-GB" sz="2800">
                <a:solidFill>
                  <a:srgbClr val="FF9933"/>
                </a:solidFill>
              </a:rPr>
            </a:br>
            <a:r>
              <a:rPr lang="en-GB" sz="2800">
                <a:solidFill>
                  <a:srgbClr val="FF9933"/>
                </a:solidFill>
              </a:rPr>
              <a:t>placed at the beginning</a:t>
            </a:r>
          </a:p>
        </p:txBody>
      </p:sp>
      <p:pic>
        <p:nvPicPr>
          <p:cNvPr id="36872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84213" y="1916113"/>
            <a:ext cx="8137525" cy="1657350"/>
          </a:xfrm>
        </p:spPr>
      </p:pic>
      <p:sp>
        <p:nvSpPr>
          <p:cNvPr id="36873" name="AutoShape 9"/>
          <p:cNvSpPr>
            <a:spLocks noChangeArrowheads="1"/>
          </p:cNvSpPr>
          <p:nvPr/>
        </p:nvSpPr>
        <p:spPr bwMode="auto">
          <a:xfrm rot="-1582422">
            <a:off x="1619250" y="2781300"/>
            <a:ext cx="792163" cy="1800225"/>
          </a:xfrm>
          <a:prstGeom prst="upArrow">
            <a:avLst>
              <a:gd name="adj1" fmla="val 50000"/>
              <a:gd name="adj2" fmla="val 5681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2700338" y="3860800"/>
            <a:ext cx="583247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solidFill>
                  <a:srgbClr val="3333FF"/>
                </a:solidFill>
              </a:rPr>
              <a:t>The clef starts from the 2</a:t>
            </a:r>
            <a:r>
              <a:rPr lang="en-GB" sz="2400" baseline="30000">
                <a:solidFill>
                  <a:srgbClr val="3333FF"/>
                </a:solidFill>
              </a:rPr>
              <a:t>nd</a:t>
            </a:r>
            <a:r>
              <a:rPr lang="en-GB" sz="2400">
                <a:solidFill>
                  <a:srgbClr val="3333FF"/>
                </a:solidFill>
              </a:rPr>
              <a:t> line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rgbClr val="3333FF"/>
                </a:solidFill>
              </a:rPr>
              <a:t>This tells you where the note “G” is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rgbClr val="3333FF"/>
                </a:solidFill>
              </a:rPr>
              <a:t>This clef is known as The Treble Clef or </a:t>
            </a:r>
          </a:p>
          <a:p>
            <a:pPr>
              <a:spcBef>
                <a:spcPct val="50000"/>
              </a:spcBef>
            </a:pPr>
            <a:r>
              <a:rPr lang="en-GB" sz="2400">
                <a:solidFill>
                  <a:srgbClr val="3333FF"/>
                </a:solidFill>
              </a:rPr>
              <a:t> The “G” Clef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GB" sz="2400">
              <a:solidFill>
                <a:srgbClr val="3333FF"/>
              </a:solidFill>
            </a:endParaRPr>
          </a:p>
        </p:txBody>
      </p:sp>
      <p:pic>
        <p:nvPicPr>
          <p:cNvPr id="36875" name="Picture 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23850" y="5013325"/>
            <a:ext cx="1676400" cy="14668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  <p:bldP spid="36872" grpId="0"/>
      <p:bldP spid="36873" grpId="0" animBg="1"/>
      <p:bldP spid="368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photo of the pitch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260350"/>
            <a:ext cx="3457575" cy="2698750"/>
          </a:xfrm>
          <a:prstGeom prst="rect">
            <a:avLst/>
          </a:prstGeom>
          <a:noFill/>
        </p:spPr>
      </p:pic>
      <p:pic>
        <p:nvPicPr>
          <p:cNvPr id="2055" name="Picture 7" descr="Football_pitch_metri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03575" y="3141663"/>
            <a:ext cx="5608638" cy="3314700"/>
          </a:xfrm>
          <a:prstGeom prst="rect">
            <a:avLst/>
          </a:prstGeom>
          <a:noFill/>
        </p:spPr>
      </p:pic>
      <p:pic>
        <p:nvPicPr>
          <p:cNvPr id="2057" name="Picture 9" descr="pitc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549275"/>
            <a:ext cx="3048000" cy="2000250"/>
          </a:xfrm>
          <a:prstGeom prst="rect">
            <a:avLst/>
          </a:prstGeom>
          <a:noFill/>
        </p:spPr>
      </p:pic>
      <p:pic>
        <p:nvPicPr>
          <p:cNvPr id="2059" name="Picture 11" descr="T235336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3429000"/>
            <a:ext cx="2066925" cy="3030538"/>
          </a:xfrm>
          <a:prstGeom prst="rect">
            <a:avLst/>
          </a:prstGeom>
          <a:noFill/>
        </p:spPr>
      </p:pic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051050" y="2060575"/>
            <a:ext cx="61928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468313" y="2708275"/>
            <a:ext cx="691197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800">
                <a:solidFill>
                  <a:srgbClr val="00CC00"/>
                </a:solidFill>
              </a:rPr>
              <a:t>What Word are we looking for???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8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1" grpId="0"/>
      <p:bldP spid="2061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51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3333FF"/>
                </a:solidFill>
              </a:rPr>
              <a:t>Can you work out these notes?</a:t>
            </a:r>
          </a:p>
        </p:txBody>
      </p:sp>
      <p:pic>
        <p:nvPicPr>
          <p:cNvPr id="39944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68313" y="1412875"/>
            <a:ext cx="2209800" cy="1638300"/>
          </a:xfrm>
          <a:noFill/>
          <a:ln/>
        </p:spPr>
      </p:pic>
      <p:pic>
        <p:nvPicPr>
          <p:cNvPr id="39947" name="Picture 1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276600" y="1844675"/>
            <a:ext cx="2057400" cy="1724025"/>
          </a:xfrm>
          <a:noFill/>
          <a:ln/>
        </p:spPr>
      </p:pic>
      <p:pic>
        <p:nvPicPr>
          <p:cNvPr id="39950" name="Picture 1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5724525" y="2349500"/>
            <a:ext cx="1981200" cy="1800225"/>
          </a:xfrm>
          <a:noFill/>
          <a:ln/>
        </p:spPr>
      </p:pic>
      <p:sp>
        <p:nvSpPr>
          <p:cNvPr id="39953" name="AutoShape 17"/>
          <p:cNvSpPr>
            <a:spLocks noChangeArrowheads="1"/>
          </p:cNvSpPr>
          <p:nvPr/>
        </p:nvSpPr>
        <p:spPr bwMode="auto">
          <a:xfrm>
            <a:off x="1476375" y="3141663"/>
            <a:ext cx="576263" cy="1512887"/>
          </a:xfrm>
          <a:prstGeom prst="upArrow">
            <a:avLst>
              <a:gd name="adj1" fmla="val 50000"/>
              <a:gd name="adj2" fmla="val 65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54" name="AutoShape 18"/>
          <p:cNvSpPr>
            <a:spLocks noChangeArrowheads="1"/>
          </p:cNvSpPr>
          <p:nvPr/>
        </p:nvSpPr>
        <p:spPr bwMode="auto">
          <a:xfrm>
            <a:off x="4284663" y="3716338"/>
            <a:ext cx="504825" cy="1366837"/>
          </a:xfrm>
          <a:prstGeom prst="upArrow">
            <a:avLst>
              <a:gd name="adj1" fmla="val 50000"/>
              <a:gd name="adj2" fmla="val 676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55" name="AutoShape 19"/>
          <p:cNvSpPr>
            <a:spLocks noChangeArrowheads="1"/>
          </p:cNvSpPr>
          <p:nvPr/>
        </p:nvSpPr>
        <p:spPr bwMode="auto">
          <a:xfrm>
            <a:off x="6804025" y="4292600"/>
            <a:ext cx="504825" cy="1366838"/>
          </a:xfrm>
          <a:prstGeom prst="upArrow">
            <a:avLst>
              <a:gd name="adj1" fmla="val 50000"/>
              <a:gd name="adj2" fmla="val 6768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1403350" y="4868863"/>
            <a:ext cx="720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roadway" charset="0"/>
              </a:rPr>
              <a:t>G </a:t>
            </a:r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4284663" y="5229225"/>
            <a:ext cx="503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00CC00"/>
                </a:solidFill>
                <a:latin typeface="Broadway" charset="0"/>
              </a:rPr>
              <a:t>F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auto">
          <a:xfrm>
            <a:off x="6804025" y="5734050"/>
            <a:ext cx="57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3333FF"/>
                </a:solidFill>
                <a:latin typeface="Broadway" charset="0"/>
              </a:rPr>
              <a:t>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0" dur="20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1" grpId="0"/>
      <p:bldP spid="39953" grpId="0" animBg="1"/>
      <p:bldP spid="39954" grpId="0" animBg="1"/>
      <p:bldP spid="39955" grpId="0" animBg="1"/>
      <p:bldP spid="39956" grpId="0"/>
      <p:bldP spid="39957" grpId="0"/>
      <p:bldP spid="3995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3333FF"/>
                </a:solidFill>
              </a:rPr>
              <a:t>Here are 3 more </a:t>
            </a:r>
          </a:p>
        </p:txBody>
      </p:sp>
      <p:pic>
        <p:nvPicPr>
          <p:cNvPr id="4915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11188" y="1341438"/>
            <a:ext cx="1981200" cy="1600200"/>
          </a:xfrm>
          <a:noFill/>
          <a:ln/>
        </p:spPr>
      </p:pic>
      <p:pic>
        <p:nvPicPr>
          <p:cNvPr id="49159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3132138" y="1916113"/>
            <a:ext cx="1981200" cy="1600200"/>
          </a:xfrm>
          <a:noFill/>
          <a:ln/>
        </p:spPr>
      </p:pic>
      <p:pic>
        <p:nvPicPr>
          <p:cNvPr id="49161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5724525" y="2349500"/>
            <a:ext cx="1981200" cy="1600200"/>
          </a:xfrm>
          <a:noFill/>
          <a:ln/>
        </p:spPr>
      </p:pic>
      <p:sp>
        <p:nvSpPr>
          <p:cNvPr id="49163" name="AutoShape 11"/>
          <p:cNvSpPr>
            <a:spLocks noChangeArrowheads="1"/>
          </p:cNvSpPr>
          <p:nvPr/>
        </p:nvSpPr>
        <p:spPr bwMode="auto">
          <a:xfrm>
            <a:off x="1331913" y="3068638"/>
            <a:ext cx="576262" cy="1512887"/>
          </a:xfrm>
          <a:prstGeom prst="upArrow">
            <a:avLst>
              <a:gd name="adj1" fmla="val 50000"/>
              <a:gd name="adj2" fmla="val 65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64" name="AutoShape 12"/>
          <p:cNvSpPr>
            <a:spLocks noChangeArrowheads="1"/>
          </p:cNvSpPr>
          <p:nvPr/>
        </p:nvSpPr>
        <p:spPr bwMode="auto">
          <a:xfrm>
            <a:off x="3851275" y="3716338"/>
            <a:ext cx="576263" cy="1512887"/>
          </a:xfrm>
          <a:prstGeom prst="upArrow">
            <a:avLst>
              <a:gd name="adj1" fmla="val 50000"/>
              <a:gd name="adj2" fmla="val 65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65" name="AutoShape 13"/>
          <p:cNvSpPr>
            <a:spLocks noChangeArrowheads="1"/>
          </p:cNvSpPr>
          <p:nvPr/>
        </p:nvSpPr>
        <p:spPr bwMode="auto">
          <a:xfrm>
            <a:off x="6443663" y="4221163"/>
            <a:ext cx="576262" cy="1512887"/>
          </a:xfrm>
          <a:prstGeom prst="upArrow">
            <a:avLst>
              <a:gd name="adj1" fmla="val 50000"/>
              <a:gd name="adj2" fmla="val 656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eaVert"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167" name="Text Box 15"/>
          <p:cNvSpPr txBox="1">
            <a:spLocks noChangeArrowheads="1"/>
          </p:cNvSpPr>
          <p:nvPr/>
        </p:nvSpPr>
        <p:spPr bwMode="auto">
          <a:xfrm>
            <a:off x="1331913" y="4724400"/>
            <a:ext cx="57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3333FF"/>
                </a:solidFill>
                <a:latin typeface="Broadway" charset="0"/>
              </a:rPr>
              <a:t>D</a:t>
            </a:r>
          </a:p>
        </p:txBody>
      </p:sp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3851275" y="5300663"/>
            <a:ext cx="5032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00CC00"/>
                </a:solidFill>
                <a:latin typeface="Broadway" charset="0"/>
              </a:rPr>
              <a:t>C</a:t>
            </a: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6516688" y="5805488"/>
            <a:ext cx="7191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000">
                <a:solidFill>
                  <a:srgbClr val="FF3300"/>
                </a:solidFill>
                <a:latin typeface="Broadway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9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30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30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0" dur="30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/>
      <p:bldP spid="49163" grpId="0" animBg="1"/>
      <p:bldP spid="49164" grpId="0" animBg="1"/>
      <p:bldP spid="49165" grpId="0" animBg="1"/>
      <p:bldP spid="49167" grpId="0"/>
      <p:bldP spid="49168" grpId="0"/>
      <p:bldP spid="4916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GB" sz="4000">
                <a:solidFill>
                  <a:srgbClr val="FF3300"/>
                </a:solidFill>
              </a:rPr>
              <a:t>How quick can you name the notes</a:t>
            </a:r>
          </a:p>
        </p:txBody>
      </p:sp>
      <p:pic>
        <p:nvPicPr>
          <p:cNvPr id="55301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412875"/>
            <a:ext cx="1941513" cy="1184275"/>
          </a:xfrm>
          <a:noFill/>
          <a:ln/>
        </p:spPr>
      </p:pic>
      <p:pic>
        <p:nvPicPr>
          <p:cNvPr id="55303" name="Picture 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059113" y="1412875"/>
            <a:ext cx="1782762" cy="1087438"/>
          </a:xfrm>
          <a:noFill/>
          <a:ln/>
        </p:spPr>
      </p:pic>
      <p:pic>
        <p:nvPicPr>
          <p:cNvPr id="55305" name="Picture 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684213" y="3068638"/>
            <a:ext cx="1728787" cy="1054100"/>
          </a:xfrm>
          <a:noFill/>
          <a:ln/>
        </p:spPr>
      </p:pic>
      <p:pic>
        <p:nvPicPr>
          <p:cNvPr id="55307" name="Picture 1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4427538" y="4724400"/>
            <a:ext cx="1800225" cy="1098550"/>
          </a:xfrm>
          <a:noFill/>
          <a:ln/>
        </p:spPr>
      </p:pic>
      <p:pic>
        <p:nvPicPr>
          <p:cNvPr id="55309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00338" y="2924175"/>
            <a:ext cx="20050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0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5650" y="4581525"/>
            <a:ext cx="14097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1" name="Picture 1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313" y="4508500"/>
            <a:ext cx="145415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2" name="Picture 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59338" y="2924175"/>
            <a:ext cx="15128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3" name="Picture 17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48488" y="4581525"/>
            <a:ext cx="1314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4" name="Picture 18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19925" y="2924175"/>
            <a:ext cx="14398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5" name="Picture 19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76825" y="1341438"/>
            <a:ext cx="1368425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5316" name="Picture 2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19925" y="1228725"/>
            <a:ext cx="14398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317" name="Text Box 21"/>
          <p:cNvSpPr txBox="1">
            <a:spLocks noChangeArrowheads="1"/>
          </p:cNvSpPr>
          <p:nvPr/>
        </p:nvSpPr>
        <p:spPr bwMode="auto">
          <a:xfrm>
            <a:off x="1116013" y="6092825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0CC00"/>
                </a:solidFill>
              </a:rPr>
              <a:t>Can you tell the rhythm (note length in beats)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7" dur="2000"/>
                                        <p:tgtEl>
                                          <p:spTgt spid="5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5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5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5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5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5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62" dur="20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5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/>
      <p:bldP spid="553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GB" sz="4000">
                <a:solidFill>
                  <a:srgbClr val="FF3300"/>
                </a:solidFill>
              </a:rPr>
              <a:t>Have another go!!</a:t>
            </a: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12875"/>
            <a:ext cx="1941513" cy="118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59113" y="1412875"/>
            <a:ext cx="1782762" cy="108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3068638"/>
            <a:ext cx="1728787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4724400"/>
            <a:ext cx="18002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00338" y="2924175"/>
            <a:ext cx="2005012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0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5650" y="4581525"/>
            <a:ext cx="1409700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27313" y="4508500"/>
            <a:ext cx="145415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59338" y="2924175"/>
            <a:ext cx="15128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3" name="Picture 1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48488" y="4581525"/>
            <a:ext cx="13144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4" name="Picture 1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019925" y="2924175"/>
            <a:ext cx="14398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5" name="Picture 1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076825" y="1341438"/>
            <a:ext cx="1368425" cy="130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56" name="Picture 1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019925" y="1228725"/>
            <a:ext cx="143986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1116013" y="6092825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solidFill>
                  <a:srgbClr val="00CC00"/>
                </a:solidFill>
              </a:rPr>
              <a:t>Can you tell the rhythm (note length in beats)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20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0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10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5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1000"/>
                            </p:stCondLst>
                            <p:childTnLst>
                              <p:par>
                                <p:cTn id="5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2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0"/>
                            </p:stCondLst>
                            <p:childTnLst>
                              <p:par>
                                <p:cTn id="5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0" fill="hold"/>
                                        <p:tgtEl>
                                          <p:spTgt spid="61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0" fill="hold"/>
                                        <p:tgtEl>
                                          <p:spTgt spid="61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4" grpId="0"/>
      <p:bldP spid="6145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700" dirty="0" smtClean="0">
                <a:solidFill>
                  <a:srgbClr val="FF0000"/>
                </a:solidFill>
                <a:latin typeface="Apple Casual"/>
                <a:cs typeface="Apple Casual"/>
              </a:rPr>
              <a:t>Here is the 2 note tune with the full notation</a:t>
            </a:r>
            <a:endParaRPr lang="en-US" sz="2700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  <p:pic>
        <p:nvPicPr>
          <p:cNvPr id="5" name="Two Note Tunes 1 remix Bb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879263" y="5041869"/>
            <a:ext cx="519582" cy="5195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06898" y="5376785"/>
            <a:ext cx="206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" y="1417638"/>
            <a:ext cx="8564880" cy="2941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46" y="1613877"/>
            <a:ext cx="8564880" cy="29413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73274" y="5282416"/>
            <a:ext cx="5490932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  <a:latin typeface="Apple Casual"/>
                <a:cs typeface="Apple Casual"/>
              </a:rPr>
              <a:t>C is Open    </a:t>
            </a:r>
            <a:r>
              <a:rPr lang="en-US" sz="3200" b="1" u="sng" dirty="0" smtClean="0">
                <a:solidFill>
                  <a:srgbClr val="FF0000"/>
                </a:solidFill>
                <a:latin typeface="Apple Casual"/>
                <a:cs typeface="Apple Casual"/>
              </a:rPr>
              <a:t>B is 2</a:t>
            </a:r>
            <a:endParaRPr lang="en-US" sz="3200" b="1" u="sng" dirty="0">
              <a:solidFill>
                <a:srgbClr val="FF0000"/>
              </a:solidFill>
              <a:latin typeface="Apple Casual"/>
              <a:cs typeface="Apple Casu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Apple Casual"/>
                <a:cs typeface="Apple Casual"/>
              </a:rPr>
              <a:t>here is the other version</a:t>
            </a:r>
            <a:endParaRPr lang="en-US" dirty="0">
              <a:solidFill>
                <a:srgbClr val="0000FF"/>
              </a:solidFill>
              <a:latin typeface="Apple Casual"/>
              <a:cs typeface="Apple Casual"/>
            </a:endParaRPr>
          </a:p>
        </p:txBody>
      </p:sp>
      <p:pic>
        <p:nvPicPr>
          <p:cNvPr id="4" name="Two Note Tunes 1 remix 2 Bb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004342" y="5263172"/>
            <a:ext cx="432985" cy="4329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45937" y="5326825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" y="1417638"/>
            <a:ext cx="8290560" cy="3177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7005" y="5051491"/>
            <a:ext cx="6725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00FF"/>
                </a:solidFill>
                <a:latin typeface="Apple Casual"/>
                <a:cs typeface="Apple Casual"/>
              </a:rPr>
              <a:t>C is Open </a:t>
            </a:r>
            <a:r>
              <a:rPr lang="en-US" sz="3600" dirty="0" smtClean="0">
                <a:solidFill>
                  <a:srgbClr val="008000"/>
                </a:solidFill>
                <a:latin typeface="Apple Casual"/>
                <a:cs typeface="Apple Casual"/>
              </a:rPr>
              <a:t>D is 1 and 3</a:t>
            </a:r>
            <a:endParaRPr lang="en-US" sz="3600" dirty="0">
              <a:solidFill>
                <a:srgbClr val="008000"/>
              </a:solidFill>
              <a:latin typeface="Apple Casual"/>
              <a:cs typeface="Apple Casu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88" y="1027500"/>
            <a:ext cx="8290560" cy="3177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 Bass 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43" y="604479"/>
            <a:ext cx="7003662" cy="48277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8543" y="5881696"/>
            <a:ext cx="75243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rgbClr val="3366FF"/>
                </a:solidFill>
                <a:latin typeface="Apple Chancery"/>
                <a:cs typeface="Apple Chancery"/>
              </a:rPr>
              <a:t>C Bass Blues </a:t>
            </a:r>
            <a:r>
              <a:rPr lang="en-US" sz="2700" dirty="0" smtClean="0">
                <a:solidFill>
                  <a:srgbClr val="3366FF"/>
                </a:solidFill>
                <a:latin typeface="Apple Chancery"/>
                <a:cs typeface="Apple Chancery"/>
              </a:rPr>
              <a:t>(artwork  by Julie Burton)</a:t>
            </a:r>
            <a:endParaRPr lang="en-US" sz="2700" dirty="0">
              <a:solidFill>
                <a:srgbClr val="3366FF"/>
              </a:solidFill>
              <a:latin typeface="Apple Chancery"/>
              <a:cs typeface="Apple Chancery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 Bass Blues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28600" y="6019800"/>
            <a:ext cx="533400" cy="533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914400"/>
            <a:ext cx="8713821" cy="441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06898" y="5650468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scr0102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476250"/>
            <a:ext cx="5183188" cy="3978275"/>
          </a:xfrm>
          <a:prstGeom prst="rect">
            <a:avLst/>
          </a:prstGeom>
          <a:noFill/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663825" y="5084763"/>
            <a:ext cx="5292725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7200">
                <a:solidFill>
                  <a:srgbClr val="00CC00"/>
                </a:solidFill>
              </a:rPr>
              <a:t>PITCH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300788" y="1125538"/>
            <a:ext cx="1871662" cy="377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4400">
                <a:solidFill>
                  <a:srgbClr val="FF9933"/>
                </a:solidFill>
                <a:latin typeface="Batang" pitchFamily="18" charset="-127"/>
              </a:rPr>
              <a:t>Did</a:t>
            </a:r>
          </a:p>
          <a:p>
            <a:pPr>
              <a:spcBef>
                <a:spcPct val="50000"/>
              </a:spcBef>
            </a:pPr>
            <a:r>
              <a:rPr lang="en-GB" sz="4400">
                <a:solidFill>
                  <a:srgbClr val="FF9933"/>
                </a:solidFill>
                <a:latin typeface="Batang" pitchFamily="18" charset="-127"/>
              </a:rPr>
              <a:t>You </a:t>
            </a:r>
          </a:p>
          <a:p>
            <a:pPr>
              <a:spcBef>
                <a:spcPct val="50000"/>
              </a:spcBef>
            </a:pPr>
            <a:r>
              <a:rPr lang="en-GB" sz="4400">
                <a:solidFill>
                  <a:srgbClr val="FF9933"/>
                </a:solidFill>
                <a:latin typeface="Batang" pitchFamily="18" charset="-127"/>
              </a:rPr>
              <a:t>Get</a:t>
            </a:r>
          </a:p>
          <a:p>
            <a:pPr>
              <a:spcBef>
                <a:spcPct val="50000"/>
              </a:spcBef>
            </a:pPr>
            <a:r>
              <a:rPr lang="en-GB" sz="4400">
                <a:solidFill>
                  <a:srgbClr val="FF9933"/>
                </a:solidFill>
                <a:latin typeface="Batang" pitchFamily="18" charset="-127"/>
              </a:rPr>
              <a:t>It</a:t>
            </a: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508500"/>
            <a:ext cx="1439863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6" dur="3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0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" presetClass="exit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3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/>
      <p:bldP spid="4102" grpId="1"/>
      <p:bldP spid="4103" grpId="0"/>
      <p:bldP spid="4103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990600"/>
            <a:ext cx="8473440" cy="4297680"/>
          </a:xfrm>
          <a:prstGeom prst="rect">
            <a:avLst/>
          </a:prstGeom>
        </p:spPr>
      </p:pic>
      <p:pic>
        <p:nvPicPr>
          <p:cNvPr id="3" name="C Bass Blues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5867400"/>
            <a:ext cx="533400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55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55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693"/>
            <a:ext cx="5191401" cy="5191401"/>
          </a:xfrm>
          <a:prstGeom prst="rect">
            <a:avLst/>
          </a:prstGeom>
        </p:spPr>
      </p:pic>
      <p:sp>
        <p:nvSpPr>
          <p:cNvPr id="3" name="Oval Callout 2"/>
          <p:cNvSpPr/>
          <p:nvPr/>
        </p:nvSpPr>
        <p:spPr>
          <a:xfrm>
            <a:off x="1246089" y="658830"/>
            <a:ext cx="1690106" cy="1317653"/>
          </a:xfrm>
          <a:prstGeom prst="wedgeEllipseCallout">
            <a:avLst>
              <a:gd name="adj1" fmla="val 31709"/>
              <a:gd name="adj2" fmla="val 55978"/>
            </a:avLst>
          </a:prstGeom>
          <a:solidFill>
            <a:schemeClr val="bg1"/>
          </a:solidFill>
          <a:ln>
            <a:solidFill>
              <a:schemeClr val="bg1">
                <a:alpha val="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pple Casual"/>
                <a:cs typeface="Apple Casual"/>
              </a:rPr>
              <a:t>Down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pple Casual"/>
                <a:cs typeface="Apple Casual"/>
              </a:rPr>
              <a:t>with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pple Casual"/>
                <a:cs typeface="Apple Casual"/>
              </a:rPr>
              <a:t>the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pple Casual"/>
                <a:cs typeface="Apple Casual"/>
              </a:rPr>
              <a:t>Valves</a:t>
            </a:r>
            <a:endParaRPr lang="en-US" dirty="0">
              <a:solidFill>
                <a:schemeClr val="tx1"/>
              </a:solidFill>
              <a:latin typeface="Apple Casual"/>
              <a:cs typeface="Apple Casu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5472" y="408386"/>
            <a:ext cx="1810684" cy="13389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512" y="2912846"/>
            <a:ext cx="6118565" cy="3769308"/>
          </a:xfrm>
          <a:prstGeom prst="rect">
            <a:avLst/>
          </a:prstGeom>
        </p:spPr>
      </p:pic>
      <p:sp>
        <p:nvSpPr>
          <p:cNvPr id="7" name="Rectangular Callout 6"/>
          <p:cNvSpPr/>
          <p:nvPr/>
        </p:nvSpPr>
        <p:spPr>
          <a:xfrm>
            <a:off x="5528679" y="3787628"/>
            <a:ext cx="773438" cy="190965"/>
          </a:xfrm>
          <a:prstGeom prst="wedgeRectCallou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open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ular Callout 8"/>
          <p:cNvSpPr/>
          <p:nvPr/>
        </p:nvSpPr>
        <p:spPr>
          <a:xfrm>
            <a:off x="6321215" y="3098393"/>
            <a:ext cx="897548" cy="238706"/>
          </a:xfrm>
          <a:prstGeom prst="wedgeRectCallou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 and 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ular Callout 10"/>
          <p:cNvSpPr/>
          <p:nvPr/>
        </p:nvSpPr>
        <p:spPr>
          <a:xfrm>
            <a:off x="4865080" y="3380329"/>
            <a:ext cx="326321" cy="263203"/>
          </a:xfrm>
          <a:prstGeom prst="wedgeRectCallout">
            <a:avLst/>
          </a:pr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48389" y="5833955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4" name="Down With The Valve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052455" y="5729973"/>
            <a:ext cx="742686" cy="7426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5" y="243742"/>
            <a:ext cx="8625840" cy="5017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54" y="448896"/>
            <a:ext cx="8625840" cy="5017770"/>
          </a:xfrm>
          <a:prstGeom prst="rect">
            <a:avLst/>
          </a:prstGeom>
        </p:spPr>
      </p:pic>
      <p:pic>
        <p:nvPicPr>
          <p:cNvPr id="4" name="Down With The Valve Bb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620660" y="5681183"/>
            <a:ext cx="506055" cy="506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0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84825" cy="1143000"/>
          </a:xfrm>
        </p:spPr>
        <p:txBody>
          <a:bodyPr>
            <a:noAutofit/>
          </a:bodyPr>
          <a:lstStyle/>
          <a:p>
            <a:r>
              <a:rPr lang="en-US" sz="3000" dirty="0" smtClean="0">
                <a:solidFill>
                  <a:srgbClr val="0000FF"/>
                </a:solidFill>
                <a:latin typeface="Broadway" charset="2"/>
                <a:cs typeface="Broadway" charset="2"/>
              </a:rPr>
              <a:t>Between The Devil and The Deep Blue C </a:t>
            </a:r>
            <a:endParaRPr lang="en-US" sz="3000" dirty="0">
              <a:solidFill>
                <a:srgbClr val="0000FF"/>
              </a:solidFill>
              <a:latin typeface="Broadway" charset="2"/>
              <a:cs typeface="Broadway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550" y="2019299"/>
            <a:ext cx="3620326" cy="35405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664"/>
            <a:ext cx="8412480" cy="6149340"/>
          </a:xfrm>
          <a:prstGeom prst="rect">
            <a:avLst/>
          </a:prstGeom>
        </p:spPr>
      </p:pic>
      <p:pic>
        <p:nvPicPr>
          <p:cNvPr id="4" name="The Devil and The Deep Blue C Bb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71585" y="6182876"/>
            <a:ext cx="360741" cy="3607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281246" y="6319004"/>
            <a:ext cx="20697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click for note names</a:t>
            </a:r>
            <a:endParaRPr lang="en-US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numSld="2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23" y="208671"/>
            <a:ext cx="8412480" cy="6149340"/>
          </a:xfrm>
          <a:prstGeom prst="rect">
            <a:avLst/>
          </a:prstGeom>
        </p:spPr>
      </p:pic>
      <p:pic>
        <p:nvPicPr>
          <p:cNvPr id="3" name="The Devil and The Deep Blue C Bb ver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91123" y="6358011"/>
            <a:ext cx="543520" cy="330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0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6533" y="956733"/>
            <a:ext cx="7493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smtClean="0">
                <a:latin typeface="Apple Chancery"/>
                <a:cs typeface="Apple Chancery"/>
              </a:rPr>
              <a:t>To complete this terms pieces you can try:-</a:t>
            </a:r>
          </a:p>
          <a:p>
            <a:endParaRPr lang="en-US" sz="3500" dirty="0" smtClean="0">
              <a:latin typeface="Apple Chancery"/>
              <a:cs typeface="Apple Chancery"/>
            </a:endParaRPr>
          </a:p>
          <a:p>
            <a:r>
              <a:rPr lang="en-US" sz="3500" dirty="0" smtClean="0">
                <a:latin typeface="Broadway" charset="2"/>
                <a:cs typeface="Broadway" charset="2"/>
              </a:rPr>
              <a:t>The Four Seasons</a:t>
            </a:r>
          </a:p>
          <a:p>
            <a:r>
              <a:rPr lang="en-US" sz="3500" dirty="0" smtClean="0">
                <a:latin typeface="Broadway" charset="2"/>
                <a:cs typeface="Broadway" charset="2"/>
              </a:rPr>
              <a:t>Ate For Too Wan</a:t>
            </a:r>
          </a:p>
          <a:p>
            <a:r>
              <a:rPr lang="en-US" sz="3500" dirty="0" smtClean="0">
                <a:latin typeface="Broadway" charset="2"/>
                <a:cs typeface="Broadway" charset="2"/>
              </a:rPr>
              <a:t>Easy Bells</a:t>
            </a:r>
            <a:endParaRPr lang="en-US" sz="3500" dirty="0">
              <a:latin typeface="Broadway" charset="2"/>
              <a:cs typeface="Broadway" charset="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Think of These Sounds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4800">
                <a:solidFill>
                  <a:srgbClr val="FF9933"/>
                </a:solidFill>
              </a:rPr>
              <a:t>Is It A High Pitch Sound</a:t>
            </a:r>
          </a:p>
          <a:p>
            <a:r>
              <a:rPr lang="en-GB" sz="4800">
                <a:solidFill>
                  <a:srgbClr val="FF3300"/>
                </a:solidFill>
              </a:rPr>
              <a:t>Is It A Low Pitch Sound</a:t>
            </a:r>
          </a:p>
          <a:p>
            <a:endParaRPr lang="en-GB" sz="4800">
              <a:solidFill>
                <a:srgbClr val="FF3300"/>
              </a:solidFill>
            </a:endParaRPr>
          </a:p>
        </p:txBody>
      </p:sp>
      <p:pic>
        <p:nvPicPr>
          <p:cNvPr id="5133" name="Picture 13" descr="MCj0282950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681038" y="1989138"/>
            <a:ext cx="2663825" cy="2781300"/>
          </a:xfrm>
          <a:noFill/>
          <a:ln/>
        </p:spPr>
      </p:pic>
      <p:pic>
        <p:nvPicPr>
          <p:cNvPr id="5134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3882630000[1]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635375" y="4076700"/>
            <a:ext cx="881063" cy="881063"/>
          </a:xfrm>
          <a:prstGeom prst="rect">
            <a:avLst/>
          </a:prstGeom>
          <a:noFill/>
        </p:spPr>
      </p:pic>
      <p:pic>
        <p:nvPicPr>
          <p:cNvPr id="7" name="thunder 1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3863251" y="2207515"/>
            <a:ext cx="468778" cy="468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9" fill="hold"/>
                                        <p:tgtEl>
                                          <p:spTgt spid="51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9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3333FF"/>
                </a:solidFill>
              </a:rPr>
              <a:t>Here's another</a:t>
            </a:r>
          </a:p>
        </p:txBody>
      </p:sp>
      <p:pic>
        <p:nvPicPr>
          <p:cNvPr id="9223" name="Picture 7">
            <a:hlinkClick r:id="" action="ppaction://media"/>
          </p:cNvPr>
          <p:cNvPicPr>
            <a:picLocks noGrp="1" noRot="1" noChangeAspect="1" noChangeArrowheads="1"/>
          </p:cNvPicPr>
          <p:nvPr>
            <p:ph sz="quarter" idx="1"/>
            <a:wavAudioFile r:embed="rId1" name="MSj00748100000[1].wav"/>
          </p:nvPr>
        </p:nvPicPr>
        <p:blipFill>
          <a:blip r:embed="rId5"/>
          <a:srcRect/>
          <a:stretch>
            <a:fillRect/>
          </a:stretch>
        </p:blipFill>
        <p:spPr>
          <a:xfrm>
            <a:off x="3924300" y="2133600"/>
            <a:ext cx="574675" cy="574675"/>
          </a:xfrm>
        </p:spPr>
      </p:pic>
      <p:sp>
        <p:nvSpPr>
          <p:cNvPr id="9222" name="Rectangle 6"/>
          <p:cNvSpPr>
            <a:spLocks noGrp="1" noChangeArrowheads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GB" sz="4800">
                <a:solidFill>
                  <a:srgbClr val="FF9933"/>
                </a:solidFill>
              </a:rPr>
              <a:t>Is It A High Pitch Sound</a:t>
            </a:r>
          </a:p>
          <a:p>
            <a:r>
              <a:rPr lang="en-GB" sz="4800">
                <a:solidFill>
                  <a:srgbClr val="FF3300"/>
                </a:solidFill>
              </a:rPr>
              <a:t>Is It A Low Pitch Sound</a:t>
            </a:r>
          </a:p>
        </p:txBody>
      </p:sp>
      <p:pic>
        <p:nvPicPr>
          <p:cNvPr id="9224" name="Picture 8" descr="MPj0262265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6"/>
          <a:srcRect/>
          <a:stretch>
            <a:fillRect/>
          </a:stretch>
        </p:blipFill>
        <p:spPr>
          <a:xfrm>
            <a:off x="827088" y="1989138"/>
            <a:ext cx="2798762" cy="4210050"/>
          </a:xfrm>
          <a:noFill/>
          <a:ln/>
        </p:spPr>
      </p:pic>
      <p:pic>
        <p:nvPicPr>
          <p:cNvPr id="9230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2" name="MSSN00652A0000[1].wav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3924300" y="5013325"/>
            <a:ext cx="520700" cy="520700"/>
          </a:xfrm>
          <a:prstGeom prst="rect">
            <a:avLst/>
          </a:prstGeom>
          <a:noFill/>
        </p:spPr>
      </p:pic>
      <p:pic>
        <p:nvPicPr>
          <p:cNvPr id="9231" name="Picture 15" descr="MCj04352210000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92725" y="4652963"/>
            <a:ext cx="1085850" cy="1720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" fill="hold"/>
                                        <p:tgtEl>
                                          <p:spTgt spid="92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07" fill="hold"/>
                                        <p:tgtEl>
                                          <p:spTgt spid="9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3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3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GB" sz="4200" dirty="0">
                <a:solidFill>
                  <a:srgbClr val="FF3300"/>
                </a:solidFill>
              </a:rPr>
              <a:t>Can you play this longer rhythm?</a:t>
            </a:r>
          </a:p>
        </p:txBody>
      </p:sp>
      <p:pic>
        <p:nvPicPr>
          <p:cNvPr id="84995" name="Picture 5" descr="R Box 1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23850" y="1651000"/>
            <a:ext cx="8820150" cy="3938588"/>
          </a:xfrm>
          <a:noFill/>
        </p:spPr>
      </p:pic>
      <p:sp>
        <p:nvSpPr>
          <p:cNvPr id="84996" name="Text Box 7"/>
          <p:cNvSpPr txBox="1">
            <a:spLocks noChangeArrowheads="1"/>
          </p:cNvSpPr>
          <p:nvPr/>
        </p:nvSpPr>
        <p:spPr bwMode="auto">
          <a:xfrm>
            <a:off x="755650" y="6021388"/>
            <a:ext cx="604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solidFill>
                  <a:srgbClr val="FF3300"/>
                </a:solidFill>
                <a:latin typeface="Batang" pitchFamily="18" charset="-127"/>
              </a:rPr>
              <a:t>Sing the Beat Values to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8228"/>
            <a:ext cx="8229600" cy="1143000"/>
          </a:xfrm>
        </p:spPr>
        <p:txBody>
          <a:bodyPr/>
          <a:lstStyle/>
          <a:p>
            <a:r>
              <a:rPr lang="en-US" sz="6800" dirty="0" smtClean="0">
                <a:latin typeface="Apple Casual"/>
                <a:cs typeface="Apple Casual"/>
              </a:rPr>
              <a:t>Pitch</a:t>
            </a:r>
            <a:endParaRPr lang="en-US" sz="6800" dirty="0">
              <a:latin typeface="Apple Casual"/>
              <a:cs typeface="Apple Casu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182505"/>
            <a:ext cx="67818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/>
              <a:t>T</a:t>
            </a:r>
            <a:r>
              <a:rPr lang="en-US" sz="3400" dirty="0" smtClean="0"/>
              <a:t>here are 2 ways to change the pitch of the note on a brass instrument</a:t>
            </a:r>
            <a:endParaRPr lang="en-US" sz="3400" dirty="0"/>
          </a:p>
        </p:txBody>
      </p:sp>
      <p:sp>
        <p:nvSpPr>
          <p:cNvPr id="6" name="TextBox 5"/>
          <p:cNvSpPr txBox="1"/>
          <p:nvPr/>
        </p:nvSpPr>
        <p:spPr>
          <a:xfrm>
            <a:off x="990600" y="2273798"/>
            <a:ext cx="734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3600" dirty="0" smtClean="0">
                <a:solidFill>
                  <a:srgbClr val="0000FF"/>
                </a:solidFill>
              </a:rPr>
              <a:t>1.By using the valves</a:t>
            </a:r>
            <a:endParaRPr lang="en-US" sz="3600" dirty="0">
              <a:solidFill>
                <a:srgbClr val="0000FF"/>
              </a:solidFill>
            </a:endParaRPr>
          </a:p>
        </p:txBody>
      </p:sp>
      <p:pic>
        <p:nvPicPr>
          <p:cNvPr id="8" name="Picture 7" descr="1411 image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4571" y="2920129"/>
            <a:ext cx="3444229" cy="34003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364" y="854364"/>
            <a:ext cx="86359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2. By changing the pressure of the lips</a:t>
            </a:r>
          </a:p>
          <a:p>
            <a:endParaRPr lang="en-US" sz="4000" dirty="0" smtClean="0">
              <a:solidFill>
                <a:srgbClr val="0000FF"/>
              </a:solidFill>
            </a:endParaRPr>
          </a:p>
          <a:p>
            <a:endParaRPr lang="en-US" sz="4000" dirty="0">
              <a:solidFill>
                <a:srgbClr val="0000FF"/>
              </a:solidFill>
            </a:endParaRPr>
          </a:p>
        </p:txBody>
      </p:sp>
      <p:pic>
        <p:nvPicPr>
          <p:cNvPr id="4" name="Picture 3" descr="tuba cartoon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536" y="1879456"/>
            <a:ext cx="3492500" cy="4483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G_61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0698" y="3592513"/>
            <a:ext cx="3844702" cy="2884487"/>
          </a:xfrm>
          <a:prstGeom prst="rect">
            <a:avLst/>
          </a:prstGeom>
          <a:noFill/>
        </p:spPr>
      </p:pic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533400" y="4191000"/>
            <a:ext cx="2520950" cy="1651000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5400" dirty="0">
                <a:solidFill>
                  <a:srgbClr val="FF6600"/>
                </a:solidFill>
                <a:latin typeface="Broadway" charset="0"/>
              </a:rPr>
              <a:t>2</a:t>
            </a:r>
          </a:p>
        </p:txBody>
      </p:sp>
      <p:pic>
        <p:nvPicPr>
          <p:cNvPr id="7" name="Picture 7" descr="ist2_3316913_playing_trump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457200"/>
            <a:ext cx="3657600" cy="2926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609600" y="1066801"/>
            <a:ext cx="2590800" cy="1143000"/>
          </a:xfrm>
          <a:prstGeom prst="irregularSeal1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sz="4400" dirty="0">
                <a:solidFill>
                  <a:srgbClr val="FF6600"/>
                </a:solidFill>
                <a:latin typeface="Broadway" charset="0"/>
              </a:rPr>
              <a:t>open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7600" y="1066800"/>
            <a:ext cx="1066800" cy="1400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9301" y="4495800"/>
            <a:ext cx="1045099" cy="1035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507</Words>
  <Application>Microsoft Macintosh PowerPoint</Application>
  <PresentationFormat>On-screen Show (4:3)</PresentationFormat>
  <Paragraphs>122</Paragraphs>
  <Slides>37</Slides>
  <Notes>16</Notes>
  <HiddenSlides>0</HiddenSlides>
  <MMClips>17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Slide 1</vt:lpstr>
      <vt:lpstr>Slide 2</vt:lpstr>
      <vt:lpstr>Slide 3</vt:lpstr>
      <vt:lpstr>Think of These Sounds</vt:lpstr>
      <vt:lpstr>Here's another</vt:lpstr>
      <vt:lpstr>Can you play this longer rhythm?</vt:lpstr>
      <vt:lpstr>Pitch</vt:lpstr>
      <vt:lpstr>Slide 8</vt:lpstr>
      <vt:lpstr>Slide 9</vt:lpstr>
      <vt:lpstr>Play this using a “Pitch” change</vt:lpstr>
      <vt:lpstr>Slide 11</vt:lpstr>
      <vt:lpstr>Play this using a “Pitch” change</vt:lpstr>
      <vt:lpstr>In Music:-  Pitch takes the form of notes which are then named after the first 7 letters of the alphabet</vt:lpstr>
      <vt:lpstr>Slide 14</vt:lpstr>
      <vt:lpstr>Slide 15</vt:lpstr>
      <vt:lpstr>The letter names form a sort of Pitch Ladder</vt:lpstr>
      <vt:lpstr>Put The Ladder over 5 lines and you have the stave or staff which is used to write music on</vt:lpstr>
      <vt:lpstr>The 7 Letters are then placed like this:-</vt:lpstr>
      <vt:lpstr>The lines or stave now has a sign called a “clef” placed at the beginning</vt:lpstr>
      <vt:lpstr>Can you work out these notes?</vt:lpstr>
      <vt:lpstr>Here are 3 more </vt:lpstr>
      <vt:lpstr>How quick can you name the notes</vt:lpstr>
      <vt:lpstr>Slide 23</vt:lpstr>
      <vt:lpstr>Here is the 2 note tune with the full notation</vt:lpstr>
      <vt:lpstr>Slide 25</vt:lpstr>
      <vt:lpstr>here is the other version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Between The Devil and The Deep Blue C </vt:lpstr>
      <vt:lpstr>Slide 35</vt:lpstr>
      <vt:lpstr>Slide 36</vt:lpstr>
      <vt:lpstr>Slide 37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20</cp:revision>
  <dcterms:created xsi:type="dcterms:W3CDTF">2011-11-20T13:21:01Z</dcterms:created>
  <dcterms:modified xsi:type="dcterms:W3CDTF">2011-11-20T13:28:29Z</dcterms:modified>
</cp:coreProperties>
</file>