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Default Extension="tiff" ContentType="image/tiff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4" r:id="rId9"/>
    <p:sldId id="262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FF2B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15" d="100"/>
          <a:sy n="115" d="100"/>
        </p:scale>
        <p:origin x="-8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0589-FCD4-444D-9FDC-C31DF9CBC6B5}" type="datetimeFigureOut">
              <a:rPr lang="en-US" smtClean="0"/>
              <a:t>10/28/12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1A6E9-7C22-A049-88CE-6C4CAC416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0589-FCD4-444D-9FDC-C31DF9CBC6B5}" type="datetimeFigureOut">
              <a:rPr lang="en-US" smtClean="0"/>
              <a:t>10/28/12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1A6E9-7C22-A049-88CE-6C4CAC416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0589-FCD4-444D-9FDC-C31DF9CBC6B5}" type="datetimeFigureOut">
              <a:rPr lang="en-US" smtClean="0"/>
              <a:t>10/28/12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1A6E9-7C22-A049-88CE-6C4CAC416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0589-FCD4-444D-9FDC-C31DF9CBC6B5}" type="datetimeFigureOut">
              <a:rPr lang="en-US" smtClean="0"/>
              <a:t>10/28/12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1A6E9-7C22-A049-88CE-6C4CAC416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0589-FCD4-444D-9FDC-C31DF9CBC6B5}" type="datetimeFigureOut">
              <a:rPr lang="en-US" smtClean="0"/>
              <a:t>10/28/12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1A6E9-7C22-A049-88CE-6C4CAC416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0589-FCD4-444D-9FDC-C31DF9CBC6B5}" type="datetimeFigureOut">
              <a:rPr lang="en-US" smtClean="0"/>
              <a:t>10/28/12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1A6E9-7C22-A049-88CE-6C4CAC416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0589-FCD4-444D-9FDC-C31DF9CBC6B5}" type="datetimeFigureOut">
              <a:rPr lang="en-US" smtClean="0"/>
              <a:t>10/28/12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1A6E9-7C22-A049-88CE-6C4CAC416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0589-FCD4-444D-9FDC-C31DF9CBC6B5}" type="datetimeFigureOut">
              <a:rPr lang="en-US" smtClean="0"/>
              <a:t>10/28/12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1A6E9-7C22-A049-88CE-6C4CAC416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0589-FCD4-444D-9FDC-C31DF9CBC6B5}" type="datetimeFigureOut">
              <a:rPr lang="en-US" smtClean="0"/>
              <a:t>10/28/12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1A6E9-7C22-A049-88CE-6C4CAC416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0589-FCD4-444D-9FDC-C31DF9CBC6B5}" type="datetimeFigureOut">
              <a:rPr lang="en-US" smtClean="0"/>
              <a:t>10/28/12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1A6E9-7C22-A049-88CE-6C4CAC416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0589-FCD4-444D-9FDC-C31DF9CBC6B5}" type="datetimeFigureOut">
              <a:rPr lang="en-US" smtClean="0"/>
              <a:t>10/28/12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1A6E9-7C22-A049-88CE-6C4CAC416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60589-FCD4-444D-9FDC-C31DF9CBC6B5}" type="datetimeFigureOut">
              <a:rPr lang="en-US" smtClean="0"/>
              <a:t>10/28/12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1A6E9-7C22-A049-88CE-6C4CAC41620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4" Type="http://schemas.openxmlformats.org/officeDocument/2006/relationships/image" Target="../media/image1.tiff"/><Relationship Id="rId5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4" Type="http://schemas.openxmlformats.org/officeDocument/2006/relationships/image" Target="../media/image6.tiff"/><Relationship Id="rId5" Type="http://schemas.openxmlformats.org/officeDocument/2006/relationships/image" Target="../media/image7.tiff"/><Relationship Id="rId6" Type="http://schemas.openxmlformats.org/officeDocument/2006/relationships/image" Target="../media/image8.tiff"/><Relationship Id="rId7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5.tiff"/><Relationship Id="rId5" Type="http://schemas.openxmlformats.org/officeDocument/2006/relationships/image" Target="../media/image6.tiff"/><Relationship Id="rId6" Type="http://schemas.openxmlformats.org/officeDocument/2006/relationships/image" Target="../media/image7.tiff"/><Relationship Id="rId7" Type="http://schemas.openxmlformats.org/officeDocument/2006/relationships/image" Target="../media/image8.tiff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Relationship Id="rId11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5.tiff"/><Relationship Id="rId5" Type="http://schemas.openxmlformats.org/officeDocument/2006/relationships/image" Target="../media/image6.tiff"/><Relationship Id="rId6" Type="http://schemas.openxmlformats.org/officeDocument/2006/relationships/image" Target="../media/image7.tiff"/><Relationship Id="rId7" Type="http://schemas.openxmlformats.org/officeDocument/2006/relationships/image" Target="../media/image8.tiff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Relationship Id="rId11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4" Type="http://schemas.openxmlformats.org/officeDocument/2006/relationships/image" Target="../media/image8.tiff"/><Relationship Id="rId5" Type="http://schemas.openxmlformats.org/officeDocument/2006/relationships/image" Target="../media/image5.tiff"/><Relationship Id="rId6" Type="http://schemas.openxmlformats.org/officeDocument/2006/relationships/image" Target="../media/image6.tiff"/><Relationship Id="rId7" Type="http://schemas.openxmlformats.org/officeDocument/2006/relationships/image" Target="../media/image16.tiff"/><Relationship Id="rId8" Type="http://schemas.openxmlformats.org/officeDocument/2006/relationships/image" Target="../media/image17.tiff"/><Relationship Id="rId9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tiff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2.png"/><Relationship Id="rId12" Type="http://schemas.openxmlformats.org/officeDocument/2006/relationships/image" Target="../media/image23.png"/><Relationship Id="rId13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15.png"/><Relationship Id="rId6" Type="http://schemas.openxmlformats.org/officeDocument/2006/relationships/image" Target="../media/image12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png"/><Relationship Id="rId10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4" Type="http://schemas.openxmlformats.org/officeDocument/2006/relationships/image" Target="../media/image6.tiff"/><Relationship Id="rId5" Type="http://schemas.openxmlformats.org/officeDocument/2006/relationships/image" Target="../media/image7.tiff"/><Relationship Id="rId6" Type="http://schemas.openxmlformats.org/officeDocument/2006/relationships/image" Target="../media/image4.tiff"/><Relationship Id="rId7" Type="http://schemas.openxmlformats.org/officeDocument/2006/relationships/image" Target="../media/image16.tiff"/><Relationship Id="rId8" Type="http://schemas.openxmlformats.org/officeDocument/2006/relationships/image" Target="../media/image25.png"/><Relationship Id="rId9" Type="http://schemas.openxmlformats.org/officeDocument/2006/relationships/image" Target="../media/image26.png"/><Relationship Id="rId10" Type="http://schemas.openxmlformats.org/officeDocument/2006/relationships/image" Target="../media/image1.tiff"/><Relationship Id="rId1" Type="http://schemas.openxmlformats.org/officeDocument/2006/relationships/audio" Target="file://localhost/Volumes/NEW%20STICK%202/1AAABMS12/defaced.mp3" TargetMode="External"/><Relationship Id="rId2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2.png"/><Relationship Id="rId12" Type="http://schemas.openxmlformats.org/officeDocument/2006/relationships/image" Target="../media/image23.png"/><Relationship Id="rId13" Type="http://schemas.openxmlformats.org/officeDocument/2006/relationships/image" Target="../media/image24.png"/><Relationship Id="rId14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1.png"/><Relationship Id="rId4" Type="http://schemas.openxmlformats.org/officeDocument/2006/relationships/image" Target="../media/image15.png"/><Relationship Id="rId5" Type="http://schemas.openxmlformats.org/officeDocument/2006/relationships/image" Target="../media/image14.png"/><Relationship Id="rId6" Type="http://schemas.openxmlformats.org/officeDocument/2006/relationships/image" Target="../media/image12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png"/><Relationship Id="rId10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 Scrabbl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651" y="468026"/>
            <a:ext cx="4501352" cy="12491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53651" y="2258953"/>
            <a:ext cx="686808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rgbClr val="0000FF"/>
                </a:solidFill>
                <a:latin typeface="Apple Casual"/>
                <a:cs typeface="Apple Casual"/>
              </a:rPr>
              <a:t>Use these games to help learn the letter names how to read them and their fingerings </a:t>
            </a:r>
            <a:endParaRPr lang="en-US" sz="2500" dirty="0">
              <a:solidFill>
                <a:srgbClr val="0000FF"/>
              </a:solidFill>
              <a:latin typeface="Apple Casual"/>
              <a:cs typeface="Apple Casu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3651" y="3348225"/>
            <a:ext cx="57417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 smtClean="0">
                <a:solidFill>
                  <a:srgbClr val="FF0000"/>
                </a:solidFill>
                <a:latin typeface="Apple Casual"/>
                <a:cs typeface="Apple Casual"/>
              </a:rPr>
              <a:t>The games are based on the word game Scrabble score points as in the game</a:t>
            </a:r>
            <a:endParaRPr lang="en-US" sz="2100" b="1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  <p:pic>
        <p:nvPicPr>
          <p:cNvPr id="9" name="Picture 8" descr="Music teacher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5361" y="308519"/>
            <a:ext cx="1564880" cy="158149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5784" y="4284136"/>
            <a:ext cx="6868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Apple Casual"/>
                <a:cs typeface="Apple Casual"/>
              </a:rPr>
              <a:t>It may help to print these slides onto A4 card </a:t>
            </a:r>
            <a:endParaRPr lang="en-US" b="1" dirty="0">
              <a:solidFill>
                <a:srgbClr val="008000"/>
              </a:solidFill>
              <a:latin typeface="Apple Casual"/>
              <a:cs typeface="Apple Casual"/>
            </a:endParaRPr>
          </a:p>
        </p:txBody>
      </p:sp>
      <p:pic>
        <p:nvPicPr>
          <p:cNvPr id="11" name="Picture 10" descr="print shot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6951" y="4805865"/>
            <a:ext cx="3143559" cy="1699221"/>
          </a:xfrm>
          <a:prstGeom prst="rect">
            <a:avLst/>
          </a:prstGeom>
        </p:spPr>
      </p:pic>
      <p:sp>
        <p:nvSpPr>
          <p:cNvPr id="12" name="Bent Arrow 11"/>
          <p:cNvSpPr/>
          <p:nvPr/>
        </p:nvSpPr>
        <p:spPr>
          <a:xfrm flipV="1">
            <a:off x="2573867" y="4805865"/>
            <a:ext cx="2387600" cy="968402"/>
          </a:xfrm>
          <a:prstGeom prst="bentArrow">
            <a:avLst>
              <a:gd name="adj1" fmla="val 20455"/>
              <a:gd name="adj2" fmla="val 25000"/>
              <a:gd name="adj3" fmla="val 25000"/>
              <a:gd name="adj4" fmla="val 4375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200" b="1" dirty="0" smtClean="0">
                <a:solidFill>
                  <a:srgbClr val="FF0000"/>
                </a:solidFill>
                <a:latin typeface="Apple Casual"/>
                <a:cs typeface="Apple Casual"/>
              </a:rPr>
              <a:t>All the best play scrabble</a:t>
            </a:r>
            <a:endParaRPr lang="en-US" sz="4200" b="1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  <p:pic>
        <p:nvPicPr>
          <p:cNvPr id="3" name="Picture 2" descr="Q mug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58380"/>
            <a:ext cx="2980176" cy="2941270"/>
          </a:xfrm>
          <a:prstGeom prst="rect">
            <a:avLst/>
          </a:prstGeom>
        </p:spPr>
      </p:pic>
      <p:pic>
        <p:nvPicPr>
          <p:cNvPr id="4" name="Picture 3" descr="Bond with Q mug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0597" y="1466135"/>
            <a:ext cx="4506203" cy="2733515"/>
          </a:xfrm>
          <a:prstGeom prst="rect">
            <a:avLst/>
          </a:prstGeom>
        </p:spPr>
      </p:pic>
      <p:pic>
        <p:nvPicPr>
          <p:cNvPr id="5" name="Picture 4" descr="Logo Scrabble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9409" y="4803454"/>
            <a:ext cx="2000123" cy="555058"/>
          </a:xfrm>
          <a:prstGeom prst="rect">
            <a:avLst/>
          </a:prstGeom>
        </p:spPr>
      </p:pic>
      <p:pic>
        <p:nvPicPr>
          <p:cNvPr id="6" name="Picture 5" descr="562512_3223753238237_1107600710_n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665640"/>
            <a:ext cx="3370508" cy="16536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683" y="266949"/>
            <a:ext cx="1159283" cy="1149346"/>
          </a:xfrm>
          <a:prstGeom prst="rect">
            <a:avLst/>
          </a:prstGeom>
        </p:spPr>
      </p:pic>
      <p:pic>
        <p:nvPicPr>
          <p:cNvPr id="5" name="Picture 4" descr="D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4015" y="214837"/>
            <a:ext cx="1155423" cy="1148744"/>
          </a:xfrm>
          <a:prstGeom prst="rect">
            <a:avLst/>
          </a:prstGeom>
        </p:spPr>
      </p:pic>
      <p:pic>
        <p:nvPicPr>
          <p:cNvPr id="6" name="Picture 5" descr="E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1809" y="258766"/>
            <a:ext cx="1107972" cy="1104815"/>
          </a:xfrm>
          <a:prstGeom prst="rect">
            <a:avLst/>
          </a:prstGeom>
        </p:spPr>
      </p:pic>
      <p:pic>
        <p:nvPicPr>
          <p:cNvPr id="7" name="Picture 6" descr="F.tif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7515" y="214837"/>
            <a:ext cx="1238302" cy="1202820"/>
          </a:xfrm>
          <a:prstGeom prst="rect">
            <a:avLst/>
          </a:prstGeom>
        </p:spPr>
      </p:pic>
      <p:pic>
        <p:nvPicPr>
          <p:cNvPr id="8" name="Picture 7" descr="G.tif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4140" y="170308"/>
            <a:ext cx="1247024" cy="1193273"/>
          </a:xfrm>
          <a:prstGeom prst="rect">
            <a:avLst/>
          </a:prstGeom>
        </p:spPr>
      </p:pic>
      <p:sp>
        <p:nvSpPr>
          <p:cNvPr id="9" name="Down Arrow 8"/>
          <p:cNvSpPr/>
          <p:nvPr/>
        </p:nvSpPr>
        <p:spPr>
          <a:xfrm>
            <a:off x="524584" y="1668747"/>
            <a:ext cx="414146" cy="1667428"/>
          </a:xfrm>
          <a:prstGeom prst="downArrow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7177327" y="1679509"/>
            <a:ext cx="414146" cy="1807332"/>
          </a:xfrm>
          <a:prstGeom prst="downArrow">
            <a:avLst/>
          </a:prstGeom>
          <a:noFill/>
          <a:ln>
            <a:solidFill>
              <a:srgbClr val="FF2B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5458785" y="1636461"/>
            <a:ext cx="414146" cy="1807332"/>
          </a:xfrm>
          <a:prstGeom prst="downArrow">
            <a:avLst/>
          </a:prstGeom>
          <a:noFill/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3755846" y="1604177"/>
            <a:ext cx="414146" cy="1807332"/>
          </a:xfrm>
          <a:prstGeom prst="downArrow">
            <a:avLst/>
          </a:prstGeom>
          <a:noFill/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2140314" y="1733319"/>
            <a:ext cx="414146" cy="1667428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24584" y="4480789"/>
            <a:ext cx="7551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Apple Casual"/>
                <a:cs typeface="Apple Casual"/>
              </a:rPr>
              <a:t>Game 1 (easy) do you know the fingering for the note ? double the score by playing the note correctly on your instrument. Triple score play the rhythm below on that note</a:t>
            </a:r>
            <a:endParaRPr lang="en-US" dirty="0">
              <a:solidFill>
                <a:srgbClr val="0000FF"/>
              </a:solidFill>
              <a:latin typeface="Apple Casual"/>
              <a:cs typeface="Apple Casual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301" y="5600576"/>
            <a:ext cx="8442960" cy="948690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344491" y="3551415"/>
            <a:ext cx="822960" cy="822960"/>
          </a:xfrm>
          <a:prstGeom prst="ellipse">
            <a:avLst/>
          </a:prstGeom>
          <a:noFill/>
          <a:ln w="381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TextBox 17"/>
          <p:cNvSpPr txBox="1"/>
          <p:nvPr/>
        </p:nvSpPr>
        <p:spPr>
          <a:xfrm>
            <a:off x="445399" y="3777413"/>
            <a:ext cx="635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pple Casual"/>
                <a:cs typeface="Apple Casual"/>
              </a:rPr>
              <a:t>open</a:t>
            </a:r>
            <a:endParaRPr lang="en-US" dirty="0">
              <a:latin typeface="Apple Casual"/>
              <a:cs typeface="Apple Casual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1949761" y="3553147"/>
            <a:ext cx="822960" cy="82296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3608841" y="3554879"/>
            <a:ext cx="822960" cy="822960"/>
          </a:xfrm>
          <a:prstGeom prst="ellipse">
            <a:avLst/>
          </a:prstGeom>
          <a:noFill/>
          <a:ln w="3810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5343255" y="3556611"/>
            <a:ext cx="822960" cy="822960"/>
          </a:xfrm>
          <a:prstGeom prst="ellipse">
            <a:avLst/>
          </a:prstGeom>
          <a:noFill/>
          <a:ln w="38100" cmpd="sng"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Oval 21"/>
          <p:cNvSpPr/>
          <p:nvPr/>
        </p:nvSpPr>
        <p:spPr>
          <a:xfrm>
            <a:off x="7034621" y="3601391"/>
            <a:ext cx="822960" cy="822960"/>
          </a:xfrm>
          <a:prstGeom prst="ellipse">
            <a:avLst/>
          </a:prstGeom>
          <a:noFill/>
          <a:ln w="38100" cmpd="sng">
            <a:solidFill>
              <a:srgbClr val="FF2B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2021931" y="3809699"/>
            <a:ext cx="7185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Apple Casual"/>
                <a:cs typeface="Apple Casual"/>
              </a:rPr>
              <a:t>1 &amp; 3</a:t>
            </a:r>
            <a:endParaRPr lang="en-US" sz="1400" dirty="0">
              <a:latin typeface="Apple Casual"/>
              <a:cs typeface="Apple Casu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45041" y="3820461"/>
            <a:ext cx="635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pple Casual"/>
                <a:cs typeface="Apple Casual"/>
              </a:rPr>
              <a:t>open</a:t>
            </a:r>
            <a:endParaRPr lang="en-US" dirty="0">
              <a:latin typeface="Apple Casual"/>
              <a:cs typeface="Apple Casual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713298" y="3822193"/>
            <a:ext cx="7185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Apple Casual"/>
                <a:cs typeface="Apple Casual"/>
              </a:rPr>
              <a:t>1 &amp; 2</a:t>
            </a:r>
            <a:endParaRPr lang="en-US" sz="1400" dirty="0">
              <a:latin typeface="Apple Casual"/>
              <a:cs typeface="Apple Casual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569258" y="3828206"/>
            <a:ext cx="3036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Apple Casual"/>
                <a:cs typeface="Apple Casual"/>
              </a:rPr>
              <a:t>1 </a:t>
            </a:r>
            <a:endParaRPr lang="en-US" sz="1400" dirty="0">
              <a:latin typeface="Apple Casual"/>
              <a:cs typeface="Apple Casu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8" grpId="0"/>
      <p:bldP spid="23" grpId="0"/>
      <p:bldP spid="2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9867" y="338667"/>
            <a:ext cx="521546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FF0000"/>
                </a:solidFill>
                <a:latin typeface="Apple Casual"/>
                <a:cs typeface="Apple Casual"/>
              </a:rPr>
              <a:t>Game 2  Using the next slide Drag the music notes into the box against the correct “Scrabble” mug </a:t>
            </a:r>
          </a:p>
          <a:p>
            <a:r>
              <a:rPr lang="en-US" sz="2600" dirty="0" smtClean="0">
                <a:solidFill>
                  <a:srgbClr val="FF0000"/>
                </a:solidFill>
                <a:latin typeface="Apple Casual"/>
                <a:cs typeface="Apple Casual"/>
              </a:rPr>
              <a:t>Do not save when you close the presentation</a:t>
            </a:r>
          </a:p>
          <a:p>
            <a:endParaRPr lang="en-US" sz="2600" dirty="0" smtClean="0">
              <a:solidFill>
                <a:srgbClr val="FF0000"/>
              </a:solidFill>
              <a:latin typeface="Apple Casual"/>
              <a:cs typeface="Apple Casual"/>
            </a:endParaRPr>
          </a:p>
          <a:p>
            <a:r>
              <a:rPr lang="en-US" sz="2600" dirty="0" smtClean="0">
                <a:solidFill>
                  <a:srgbClr val="0000FF"/>
                </a:solidFill>
                <a:latin typeface="Apple Casual"/>
                <a:cs typeface="Apple Casual"/>
              </a:rPr>
              <a:t>On the next slide put the mugs in the correct position against the notes</a:t>
            </a:r>
            <a:endParaRPr lang="en-US" sz="2600" dirty="0">
              <a:solidFill>
                <a:srgbClr val="0000FF"/>
              </a:solidFill>
              <a:latin typeface="Apple Casual"/>
              <a:cs typeface="Apple Casu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9867" y="4588937"/>
            <a:ext cx="726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Apple Casual"/>
                <a:cs typeface="Apple Casual"/>
              </a:rPr>
              <a:t>To double your score play play the notes in a mixed order (not up or down). To triple your score, play the same pattern with the rhythm below</a:t>
            </a:r>
            <a:endParaRPr lang="en-US" dirty="0">
              <a:solidFill>
                <a:srgbClr val="008000"/>
              </a:solidFill>
              <a:latin typeface="Apple Casual"/>
              <a:cs typeface="Apple Casu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866" y="5529908"/>
            <a:ext cx="8215515" cy="8738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09600" y="948265"/>
          <a:ext cx="4131734" cy="47752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065867"/>
                <a:gridCol w="2065867"/>
              </a:tblGrid>
              <a:tr h="9550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550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550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9550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9550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 descr="C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903" y="1013637"/>
            <a:ext cx="839290" cy="8320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6100" y="1890018"/>
            <a:ext cx="1941576" cy="1082802"/>
          </a:xfrm>
          <a:prstGeom prst="rect">
            <a:avLst/>
          </a:prstGeom>
        </p:spPr>
      </p:pic>
      <p:pic>
        <p:nvPicPr>
          <p:cNvPr id="5" name="Picture 4" descr="D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9903" y="2067764"/>
            <a:ext cx="737692" cy="733428"/>
          </a:xfrm>
          <a:prstGeom prst="rect">
            <a:avLst/>
          </a:prstGeom>
        </p:spPr>
      </p:pic>
      <p:pic>
        <p:nvPicPr>
          <p:cNvPr id="6" name="Picture 5" descr="E.tif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9903" y="2936656"/>
            <a:ext cx="858856" cy="856409"/>
          </a:xfrm>
          <a:prstGeom prst="rect">
            <a:avLst/>
          </a:prstGeom>
        </p:spPr>
      </p:pic>
      <p:pic>
        <p:nvPicPr>
          <p:cNvPr id="7" name="Picture 6" descr="F.tif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3966" y="3855508"/>
            <a:ext cx="905227" cy="879289"/>
          </a:xfrm>
          <a:prstGeom prst="rect">
            <a:avLst/>
          </a:prstGeom>
        </p:spPr>
      </p:pic>
      <p:pic>
        <p:nvPicPr>
          <p:cNvPr id="8" name="Picture 7" descr="G.tif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4595" y="4945508"/>
            <a:ext cx="813000" cy="7779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5768" y="4732032"/>
            <a:ext cx="1962912" cy="110413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01941" y="948265"/>
            <a:ext cx="1799173" cy="94175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18224" y="3793065"/>
            <a:ext cx="1870456" cy="95300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47664" y="2889397"/>
            <a:ext cx="1898904" cy="832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09600" y="948265"/>
          <a:ext cx="4131734" cy="47752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065867"/>
                <a:gridCol w="2065867"/>
              </a:tblGrid>
              <a:tr h="9550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550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550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9550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9550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 descr="C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8232" y="948263"/>
            <a:ext cx="905227" cy="8974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96" y="1979191"/>
            <a:ext cx="1611260" cy="713404"/>
          </a:xfrm>
          <a:prstGeom prst="rect">
            <a:avLst/>
          </a:prstGeom>
        </p:spPr>
      </p:pic>
      <p:pic>
        <p:nvPicPr>
          <p:cNvPr id="5" name="Picture 4" descr="D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2081" y="3998604"/>
            <a:ext cx="737692" cy="733428"/>
          </a:xfrm>
          <a:prstGeom prst="rect">
            <a:avLst/>
          </a:prstGeom>
        </p:spPr>
      </p:pic>
      <p:pic>
        <p:nvPicPr>
          <p:cNvPr id="6" name="Picture 5" descr="E.tif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3399" y="4867056"/>
            <a:ext cx="858856" cy="856409"/>
          </a:xfrm>
          <a:prstGeom prst="rect">
            <a:avLst/>
          </a:prstGeom>
        </p:spPr>
      </p:pic>
      <p:pic>
        <p:nvPicPr>
          <p:cNvPr id="7" name="Picture 6" descr="F.tif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1417" y="1921903"/>
            <a:ext cx="905227" cy="879289"/>
          </a:xfrm>
          <a:prstGeom prst="rect">
            <a:avLst/>
          </a:prstGeom>
        </p:spPr>
      </p:pic>
      <p:pic>
        <p:nvPicPr>
          <p:cNvPr id="8" name="Picture 7" descr="G.tif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8154" y="2972820"/>
            <a:ext cx="813000" cy="7779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43242" y="4867057"/>
            <a:ext cx="1834091" cy="73774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08295" y="1098044"/>
            <a:ext cx="1560461" cy="7476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73720" y="3876572"/>
            <a:ext cx="1870456" cy="7334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73720" y="2972819"/>
            <a:ext cx="1898904" cy="7486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431" y="835943"/>
            <a:ext cx="697049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366FF"/>
                </a:solidFill>
                <a:latin typeface="Apple Casual"/>
                <a:cs typeface="Apple Casual"/>
              </a:rPr>
              <a:t>Game 3 now try to make as many words out of the musical letters :-</a:t>
            </a:r>
          </a:p>
          <a:p>
            <a:r>
              <a:rPr lang="en-US" dirty="0" smtClean="0">
                <a:solidFill>
                  <a:srgbClr val="3366FF"/>
                </a:solidFill>
                <a:latin typeface="Apple Casual"/>
                <a:cs typeface="Apple Casual"/>
              </a:rPr>
              <a:t>A B C D E F G as you can, use the letters as many times as you wish. What score can you reach? </a:t>
            </a:r>
          </a:p>
          <a:p>
            <a:endParaRPr lang="en-US" dirty="0" smtClean="0">
              <a:solidFill>
                <a:srgbClr val="3366FF"/>
              </a:solidFill>
              <a:latin typeface="Apple Casual"/>
              <a:cs typeface="Apple Casual"/>
            </a:endParaRPr>
          </a:p>
          <a:p>
            <a:r>
              <a:rPr lang="en-US" dirty="0">
                <a:solidFill>
                  <a:srgbClr val="3366FF"/>
                </a:solidFill>
                <a:latin typeface="Apple Casual"/>
                <a:cs typeface="Apple Casual"/>
              </a:rPr>
              <a:t>T</a:t>
            </a:r>
            <a:r>
              <a:rPr lang="en-US" dirty="0" smtClean="0">
                <a:solidFill>
                  <a:srgbClr val="3366FF"/>
                </a:solidFill>
                <a:latin typeface="Apple Casual"/>
                <a:cs typeface="Apple Casual"/>
              </a:rPr>
              <a:t>hen to double your score write the word with musical notes. To treble give it a rhythm and make a 4 bar piece.  (see the example on slide no.8) and try playing it. If you can do all this score a 50 point bonus</a:t>
            </a:r>
            <a:endParaRPr lang="en-US" dirty="0">
              <a:solidFill>
                <a:srgbClr val="3366FF"/>
              </a:solidFill>
              <a:latin typeface="Apple Casual"/>
              <a:cs typeface="Apple Casual"/>
            </a:endParaRPr>
          </a:p>
        </p:txBody>
      </p:sp>
      <p:pic>
        <p:nvPicPr>
          <p:cNvPr id="3" name="Picture 2" descr="C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6129" y="3549869"/>
            <a:ext cx="1057327" cy="1048264"/>
          </a:xfrm>
          <a:prstGeom prst="rect">
            <a:avLst/>
          </a:prstGeom>
        </p:spPr>
      </p:pic>
      <p:pic>
        <p:nvPicPr>
          <p:cNvPr id="4" name="Picture 3" descr="F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8909" y="4867056"/>
            <a:ext cx="1209816" cy="1175150"/>
          </a:xfrm>
          <a:prstGeom prst="rect">
            <a:avLst/>
          </a:prstGeom>
        </p:spPr>
      </p:pic>
      <p:pic>
        <p:nvPicPr>
          <p:cNvPr id="5" name="Picture 4" descr="G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6130" y="5051875"/>
            <a:ext cx="1034940" cy="990331"/>
          </a:xfrm>
          <a:prstGeom prst="rect">
            <a:avLst/>
          </a:prstGeom>
        </p:spPr>
      </p:pic>
      <p:pic>
        <p:nvPicPr>
          <p:cNvPr id="6" name="Picture 5" descr="D.tif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4388" y="3576675"/>
            <a:ext cx="1027397" cy="1021458"/>
          </a:xfrm>
          <a:prstGeom prst="rect">
            <a:avLst/>
          </a:prstGeom>
        </p:spPr>
      </p:pic>
      <p:pic>
        <p:nvPicPr>
          <p:cNvPr id="7" name="Picture 6" descr="E.tif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431" y="4867056"/>
            <a:ext cx="1178508" cy="1175150"/>
          </a:xfrm>
          <a:prstGeom prst="rect">
            <a:avLst/>
          </a:prstGeom>
        </p:spPr>
      </p:pic>
      <p:pic>
        <p:nvPicPr>
          <p:cNvPr id="8" name="Picture 7" descr="A.tif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431" y="3421267"/>
            <a:ext cx="1178508" cy="1154673"/>
          </a:xfrm>
          <a:prstGeom prst="rect">
            <a:avLst/>
          </a:prstGeom>
        </p:spPr>
      </p:pic>
      <p:pic>
        <p:nvPicPr>
          <p:cNvPr id="9" name="Picture 8" descr="B.tif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68909" y="3421266"/>
            <a:ext cx="1154673" cy="1154673"/>
          </a:xfrm>
          <a:prstGeom prst="rect">
            <a:avLst/>
          </a:prstGeom>
        </p:spPr>
      </p:pic>
      <p:pic>
        <p:nvPicPr>
          <p:cNvPr id="10" name="Picture 9" descr="Logo Scrabble.tif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9287" y="5051875"/>
            <a:ext cx="2974027" cy="825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99555" y="1000852"/>
          <a:ext cx="7781211" cy="503655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593737"/>
                <a:gridCol w="2593737"/>
                <a:gridCol w="2593737"/>
              </a:tblGrid>
              <a:tr h="125913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25913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25913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25913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374" y="1225426"/>
            <a:ext cx="1799173" cy="9417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019" y="2383562"/>
            <a:ext cx="1870456" cy="9530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3283" y="1225426"/>
            <a:ext cx="1941576" cy="9417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2204" y="1259743"/>
            <a:ext cx="1898904" cy="8321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1947" y="2330297"/>
            <a:ext cx="1962912" cy="10062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2204" y="2383562"/>
            <a:ext cx="1820672" cy="95300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99555" y="193714"/>
            <a:ext cx="600541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dirty="0" smtClean="0">
                <a:solidFill>
                  <a:srgbClr val="3366FF"/>
                </a:solidFill>
                <a:latin typeface="Apple Casual"/>
                <a:cs typeface="Apple Casual"/>
              </a:rPr>
              <a:t>here are the musical notes for A B C D E F G some appear twice as both high and low!!</a:t>
            </a:r>
            <a:endParaRPr lang="en-US" sz="1900" dirty="0">
              <a:solidFill>
                <a:srgbClr val="3366FF"/>
              </a:solidFill>
              <a:latin typeface="Apple Casual"/>
              <a:cs typeface="Apple Casu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4374" y="3711392"/>
            <a:ext cx="1820672" cy="9530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14187" y="3711392"/>
            <a:ext cx="1820672" cy="95300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2304" y="3711392"/>
            <a:ext cx="1934464" cy="92100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5230" y="4940425"/>
            <a:ext cx="1891792" cy="10001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14187" y="4944494"/>
            <a:ext cx="1820672" cy="95300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6096" y="4987542"/>
            <a:ext cx="1820672" cy="953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pple Casual"/>
                <a:cs typeface="Apple Casual"/>
              </a:rPr>
              <a:t>Mr. Bs’ example</a:t>
            </a:r>
            <a:endParaRPr lang="en-US" dirty="0">
              <a:latin typeface="Apple Casual"/>
              <a:cs typeface="Apple Casual"/>
            </a:endParaRPr>
          </a:p>
        </p:txBody>
      </p:sp>
      <p:pic>
        <p:nvPicPr>
          <p:cNvPr id="3" name="Picture 2" descr="D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417638"/>
            <a:ext cx="1027397" cy="1021458"/>
          </a:xfrm>
          <a:prstGeom prst="rect">
            <a:avLst/>
          </a:prstGeom>
        </p:spPr>
      </p:pic>
      <p:pic>
        <p:nvPicPr>
          <p:cNvPr id="4" name="Picture 3" descr="D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9403" y="1417638"/>
            <a:ext cx="1027397" cy="1021458"/>
          </a:xfrm>
          <a:prstGeom prst="rect">
            <a:avLst/>
          </a:prstGeom>
        </p:spPr>
      </p:pic>
      <p:pic>
        <p:nvPicPr>
          <p:cNvPr id="5" name="Picture 4" descr="E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4597" y="1417638"/>
            <a:ext cx="1178508" cy="1175150"/>
          </a:xfrm>
          <a:prstGeom prst="rect">
            <a:avLst/>
          </a:prstGeom>
        </p:spPr>
      </p:pic>
      <p:pic>
        <p:nvPicPr>
          <p:cNvPr id="6" name="Picture 5" descr="E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3770" y="1417638"/>
            <a:ext cx="1178508" cy="1175150"/>
          </a:xfrm>
          <a:prstGeom prst="rect">
            <a:avLst/>
          </a:prstGeom>
        </p:spPr>
      </p:pic>
      <p:pic>
        <p:nvPicPr>
          <p:cNvPr id="7" name="Picture 6" descr="F.tif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3817" y="1417638"/>
            <a:ext cx="1209816" cy="1175150"/>
          </a:xfrm>
          <a:prstGeom prst="rect">
            <a:avLst/>
          </a:prstGeom>
        </p:spPr>
      </p:pic>
      <p:pic>
        <p:nvPicPr>
          <p:cNvPr id="8" name="Picture 7" descr="C.tif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2141" y="1544524"/>
            <a:ext cx="1057327" cy="1048264"/>
          </a:xfrm>
          <a:prstGeom prst="rect">
            <a:avLst/>
          </a:prstGeom>
        </p:spPr>
      </p:pic>
      <p:pic>
        <p:nvPicPr>
          <p:cNvPr id="9" name="Picture 8" descr="A.tif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83633" y="1544524"/>
            <a:ext cx="1178508" cy="115467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3161" y="3074135"/>
            <a:ext cx="8717280" cy="1512570"/>
          </a:xfrm>
          <a:prstGeom prst="rect">
            <a:avLst/>
          </a:prstGeom>
        </p:spPr>
      </p:pic>
      <p:pic>
        <p:nvPicPr>
          <p:cNvPr id="11" name="deface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/>
          <a:stretch>
            <a:fillRect/>
          </a:stretch>
        </p:blipFill>
        <p:spPr>
          <a:xfrm>
            <a:off x="430507" y="5284077"/>
            <a:ext cx="473522" cy="47352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04775" y="5251787"/>
            <a:ext cx="428343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smtClean="0">
                <a:latin typeface="Apple Casual"/>
                <a:cs typeface="Apple Casual"/>
              </a:rPr>
              <a:t>Mr. B scores (14 </a:t>
            </a:r>
            <a:r>
              <a:rPr lang="en-US" sz="2100" dirty="0" err="1" smtClean="0">
                <a:latin typeface="Apple Casual"/>
                <a:cs typeface="Apple Casual"/>
              </a:rPr>
              <a:t>x</a:t>
            </a:r>
            <a:r>
              <a:rPr lang="en-US" sz="2100" dirty="0" smtClean="0">
                <a:latin typeface="Apple Casual"/>
                <a:cs typeface="Apple Casual"/>
              </a:rPr>
              <a:t> 3) +50  =</a:t>
            </a:r>
            <a:endParaRPr lang="en-US" sz="2100" dirty="0">
              <a:latin typeface="Apple Casual"/>
              <a:cs typeface="Apple Casual"/>
            </a:endParaRPr>
          </a:p>
        </p:txBody>
      </p:sp>
      <p:sp>
        <p:nvSpPr>
          <p:cNvPr id="13" name="5-Point Star 12"/>
          <p:cNvSpPr/>
          <p:nvPr/>
        </p:nvSpPr>
        <p:spPr>
          <a:xfrm>
            <a:off x="5186700" y="4643742"/>
            <a:ext cx="1465233" cy="1388281"/>
          </a:xfrm>
          <a:prstGeom prst="star5">
            <a:avLst/>
          </a:prstGeom>
          <a:noFill/>
          <a:ln w="444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rgbClr val="3366FF"/>
                </a:solidFill>
                <a:latin typeface="Apple Casual"/>
                <a:cs typeface="Apple Casual"/>
              </a:rPr>
              <a:t>92</a:t>
            </a:r>
            <a:endParaRPr lang="en-US" sz="2200" b="1" dirty="0">
              <a:solidFill>
                <a:srgbClr val="3366FF"/>
              </a:solidFill>
              <a:latin typeface="Apple Casual"/>
              <a:cs typeface="Apple Casual"/>
            </a:endParaRPr>
          </a:p>
        </p:txBody>
      </p:sp>
      <p:pic>
        <p:nvPicPr>
          <p:cNvPr id="14" name="Picture 13" descr="Logo Scrabble.tif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8158" y="6032023"/>
            <a:ext cx="2524947" cy="70070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511249" y="5667285"/>
            <a:ext cx="26276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rgbClr val="FF0000"/>
                </a:solidFill>
                <a:latin typeface="Apple Casual"/>
                <a:cs typeface="Apple Casual"/>
              </a:rPr>
              <a:t>now beat that</a:t>
            </a:r>
            <a:endParaRPr lang="en-US" sz="2500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656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656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2" grpId="0"/>
      <p:bldP spid="13" grpId="0" animBg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2694" y="214773"/>
            <a:ext cx="702359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dirty="0" smtClean="0">
                <a:solidFill>
                  <a:srgbClr val="3366FF"/>
                </a:solidFill>
                <a:latin typeface="Apple Casual"/>
                <a:cs typeface="Apple Casual"/>
              </a:rPr>
              <a:t>here are the musical notes for A B C D E F G </a:t>
            </a:r>
          </a:p>
          <a:p>
            <a:r>
              <a:rPr lang="en-US" sz="1900" dirty="0" smtClean="0">
                <a:solidFill>
                  <a:srgbClr val="3366FF"/>
                </a:solidFill>
                <a:latin typeface="Apple Casual"/>
                <a:cs typeface="Apple Casual"/>
              </a:rPr>
              <a:t>score scrabble points by naming them double your points by playing them on your instrument triple points for any of the notes on the bottom 2 lines</a:t>
            </a:r>
            <a:endParaRPr lang="en-US" sz="1900" dirty="0">
              <a:solidFill>
                <a:srgbClr val="3366FF"/>
              </a:solidFill>
              <a:latin typeface="Apple Casual"/>
              <a:cs typeface="Apple Casu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178" y="1419142"/>
            <a:ext cx="1799173" cy="9417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5926" y="1419142"/>
            <a:ext cx="1941576" cy="10828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8659" y="1485400"/>
            <a:ext cx="1898904" cy="8321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157" y="2501944"/>
            <a:ext cx="1870456" cy="9530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214" y="2427155"/>
            <a:ext cx="1962912" cy="11041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1824" y="2466169"/>
            <a:ext cx="1820672" cy="9530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941" y="3711392"/>
            <a:ext cx="1820672" cy="9530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38454" y="3711392"/>
            <a:ext cx="1820672" cy="9530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91824" y="3711392"/>
            <a:ext cx="1934464" cy="9210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1221" y="5208896"/>
            <a:ext cx="1891792" cy="10001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38454" y="5208896"/>
            <a:ext cx="1820672" cy="95300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05616" y="5208896"/>
            <a:ext cx="1820672" cy="953008"/>
          </a:xfrm>
          <a:prstGeom prst="rect">
            <a:avLst/>
          </a:prstGeom>
        </p:spPr>
      </p:pic>
      <p:pic>
        <p:nvPicPr>
          <p:cNvPr id="16" name="Picture 15" descr="Logo Scrabble.tiff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75123" y="6209021"/>
            <a:ext cx="2000123" cy="5550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2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342</Words>
  <Application>Microsoft Macintosh PowerPoint</Application>
  <PresentationFormat>On-screen Show (4:3)</PresentationFormat>
  <Paragraphs>26</Paragraphs>
  <Slides>10</Slides>
  <Notes>0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Mr. Bs’ example</vt:lpstr>
      <vt:lpstr>Slide 9</vt:lpstr>
      <vt:lpstr>All the best play scrabble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11</cp:revision>
  <dcterms:created xsi:type="dcterms:W3CDTF">2012-10-28T10:08:08Z</dcterms:created>
  <dcterms:modified xsi:type="dcterms:W3CDTF">2012-10-28T20:29:39Z</dcterms:modified>
</cp:coreProperties>
</file>