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Default Extension="wmf" ContentType="image/x-wmf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509" autoAdjust="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2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F1DF5-29C3-1841-AFCF-66AA7808FC7B}" type="datetimeFigureOut">
              <a:rPr lang="en-US" smtClean="0"/>
              <a:t>4/16/12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C1E431-7304-FD49-912B-77F904F885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B7C5F7-59BA-EE49-BF96-A9D212EEEBC5}" type="slidenum">
              <a:rPr lang="en-GB"/>
              <a:pPr/>
              <a:t>4</a:t>
            </a:fld>
            <a:endParaRPr lang="en-GB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89FD4E-CC3A-7B4C-84AD-D2D2B6AE3447}" type="slidenum">
              <a:rPr lang="en-GB"/>
              <a:pPr/>
              <a:t>5</a:t>
            </a:fld>
            <a:endParaRPr lang="en-GB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D61EB4-3119-644A-9F61-043CE7A826B7}" type="slidenum">
              <a:rPr lang="en-GB"/>
              <a:pPr/>
              <a:t>6</a:t>
            </a:fld>
            <a:endParaRPr lang="en-GB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2CD54C-828A-074C-84E1-BAB69FE65B8F}" type="slidenum">
              <a:rPr lang="en-GB"/>
              <a:pPr/>
              <a:t>7</a:t>
            </a:fld>
            <a:endParaRPr lang="en-GB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91FCF-BBEE-3D4D-BFDE-DBAF26FE7C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7D397-677D-DB40-9055-98F392460A0F}" type="datetimeFigureOut">
              <a:rPr lang="en-US" smtClean="0"/>
              <a:t>4/16/12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E6FAF-D4EE-A046-ABD8-C696766157E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5.png"/><Relationship Id="rId1" Type="http://schemas.openxmlformats.org/officeDocument/2006/relationships/audio" Target="file://localhost/Volumes/NEW%20STICK%202/A.4%20Power%20Points%202/Keep%20Cool%20Cwell%20Eb.mp3" TargetMode="Externa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audio" Target="file://localhost/Volumes/NEW%20STICK%202/A.4%20Power%20Points%202/Keep%20Cool%20Cwell%20Bb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audio" Target="file://localhost/Volumes/NEW%20STICK%202/A.4%20Power%20Points%202/Keep%20Cool%20Cwell%20Bb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gif"/><Relationship Id="rId5" Type="http://schemas.openxmlformats.org/officeDocument/2006/relationships/image" Target="../media/image9.gif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openxmlformats.org/officeDocument/2006/relationships/image" Target="../media/image13.wmf"/><Relationship Id="rId6" Type="http://schemas.openxmlformats.org/officeDocument/2006/relationships/image" Target="../media/image14.wmf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wmf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wmf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21.png"/><Relationship Id="rId1" Type="http://schemas.openxmlformats.org/officeDocument/2006/relationships/audio" Target="file://localhost/Volumes/NEW%20STICK%202/A.4%20Power%20Points%202/Keep%20Cool%20Cwell%20Eb.mp3" TargetMode="Externa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21.png"/><Relationship Id="rId1" Type="http://schemas.openxmlformats.org/officeDocument/2006/relationships/audio" Target="file://localhost/Volumes/NEW%20STICK%202/A.4%20Power%20Points%202/Keep%20Cool%20Cwell%20Eb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475" y="604376"/>
            <a:ext cx="3771554" cy="26468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02267" y="3928533"/>
            <a:ext cx="6951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There are 3 versions of this tune:-</a:t>
            </a:r>
          </a:p>
          <a:p>
            <a:r>
              <a:rPr lang="en-US" dirty="0" smtClean="0"/>
              <a:t>1 for Cornets Baritones</a:t>
            </a:r>
          </a:p>
          <a:p>
            <a:r>
              <a:rPr lang="en-US" dirty="0" smtClean="0"/>
              <a:t>2 for Tenor Horns (and Alto trombones)</a:t>
            </a:r>
          </a:p>
          <a:p>
            <a:r>
              <a:rPr lang="en-US" dirty="0" smtClean="0"/>
              <a:t>3 a version for Cornets and baritones to play with Tenor Horns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029" y="604376"/>
            <a:ext cx="4411371" cy="2646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9475" y="5638800"/>
            <a:ext cx="789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Apple Casual"/>
                <a:cs typeface="Apple Casual"/>
              </a:rPr>
              <a:t>composed for </a:t>
            </a:r>
            <a:r>
              <a:rPr lang="en-US" dirty="0" err="1" smtClean="0">
                <a:solidFill>
                  <a:srgbClr val="0000FF"/>
                </a:solidFill>
                <a:latin typeface="Apple Casual"/>
                <a:cs typeface="Apple Casual"/>
              </a:rPr>
              <a:t>Ladywood</a:t>
            </a:r>
            <a:r>
              <a:rPr lang="en-US" dirty="0" smtClean="0">
                <a:solidFill>
                  <a:srgbClr val="0000FF"/>
                </a:solidFill>
                <a:latin typeface="Apple Casual"/>
                <a:cs typeface="Apple Casual"/>
              </a:rPr>
              <a:t> Showcase Symphony Hall Birmingham May 2012</a:t>
            </a:r>
            <a:endParaRPr lang="en-US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25" y="764610"/>
            <a:ext cx="8869680" cy="4652010"/>
          </a:xfrm>
          <a:prstGeom prst="rect">
            <a:avLst/>
          </a:prstGeom>
        </p:spPr>
      </p:pic>
      <p:pic>
        <p:nvPicPr>
          <p:cNvPr id="3" name="Keep Cool Cwell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128843" y="5622687"/>
            <a:ext cx="369332" cy="3693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26085" y="5622687"/>
            <a:ext cx="25497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125" y="5622687"/>
            <a:ext cx="134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B</a:t>
            </a:r>
            <a:r>
              <a:rPr lang="en-US" sz="2400" dirty="0" smtClean="0">
                <a:solidFill>
                  <a:srgbClr val="FF0000"/>
                </a:solidFill>
                <a:latin typeface="Helsinki" charset="2"/>
                <a:cs typeface="Helsinki" charset="2"/>
              </a:rPr>
              <a:t>b</a:t>
            </a:r>
            <a:r>
              <a:rPr lang="en-US" sz="2400" dirty="0" smtClean="0">
                <a:solidFill>
                  <a:srgbClr val="FF0000"/>
                </a:solidFill>
              </a:rPr>
              <a:t> with </a:t>
            </a:r>
            <a:r>
              <a:rPr lang="en-US" sz="2400" dirty="0" err="1" smtClean="0">
                <a:solidFill>
                  <a:srgbClr val="FF0000"/>
                </a:solidFill>
              </a:rPr>
              <a:t>E</a:t>
            </a:r>
            <a:r>
              <a:rPr lang="en-US" sz="2400" dirty="0" err="1" smtClean="0">
                <a:solidFill>
                  <a:srgbClr val="FF0000"/>
                </a:solidFill>
                <a:latin typeface="Helsinki" charset="2"/>
                <a:cs typeface="Helsinki" charset="2"/>
              </a:rPr>
              <a:t>b</a:t>
            </a:r>
            <a:endParaRPr lang="en-US" sz="2400" dirty="0">
              <a:solidFill>
                <a:srgbClr val="FF0000"/>
              </a:solidFill>
              <a:latin typeface="Helsinki" charset="2"/>
              <a:cs typeface="Helsinki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numSld="2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600450"/>
            <a:ext cx="8869680" cy="4652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96" y="5271700"/>
            <a:ext cx="925900" cy="925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26085" y="5622687"/>
            <a:ext cx="25497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645" y="581660"/>
            <a:ext cx="8564880" cy="4271010"/>
          </a:xfrm>
          <a:prstGeom prst="rect">
            <a:avLst/>
          </a:prstGeom>
        </p:spPr>
      </p:pic>
      <p:pic>
        <p:nvPicPr>
          <p:cNvPr id="9" name="Keep Cool Cwell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761073" y="5478748"/>
            <a:ext cx="448734" cy="448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3" y="747122"/>
            <a:ext cx="8564880" cy="4271010"/>
          </a:xfrm>
          <a:prstGeom prst="rect">
            <a:avLst/>
          </a:prstGeom>
        </p:spPr>
      </p:pic>
      <p:pic>
        <p:nvPicPr>
          <p:cNvPr id="4" name="Keep Cool Cwell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761073" y="5478748"/>
            <a:ext cx="448734" cy="4487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296" y="5271700"/>
            <a:ext cx="925900" cy="92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23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196975"/>
            <a:ext cx="434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1476375" y="2492375"/>
            <a:ext cx="792163" cy="2305050"/>
          </a:xfrm>
          <a:prstGeom prst="upArrow">
            <a:avLst>
              <a:gd name="adj1" fmla="val 50000"/>
              <a:gd name="adj2" fmla="val 72745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WordArt 6"/>
          <p:cNvSpPr>
            <a:spLocks noChangeArrowheads="1" noChangeShapeType="1" noTextEdit="1"/>
          </p:cNvSpPr>
          <p:nvPr/>
        </p:nvSpPr>
        <p:spPr bwMode="auto">
          <a:xfrm>
            <a:off x="1116013" y="4941888"/>
            <a:ext cx="4086225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/>
                <a:ea typeface="Arial Black"/>
                <a:cs typeface="Arial Black"/>
              </a:rPr>
              <a:t>D is dropping off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/>
                <a:ea typeface="Arial Black"/>
                <a:cs typeface="Arial Black"/>
              </a:rPr>
              <a:t>the line</a:t>
            </a:r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0338" y="2133600"/>
            <a:ext cx="18637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27675" y="981075"/>
            <a:ext cx="2036763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Line 9"/>
          <p:cNvSpPr>
            <a:spLocks noChangeShapeType="1"/>
          </p:cNvSpPr>
          <p:nvPr/>
        </p:nvSpPr>
        <p:spPr bwMode="auto">
          <a:xfrm flipV="1">
            <a:off x="3924300" y="3357563"/>
            <a:ext cx="1655763" cy="1584325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3203575" y="3500438"/>
            <a:ext cx="0" cy="1223962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72" name="Picture 12" descr="valve 1 and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4163" y="5322888"/>
            <a:ext cx="3311525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5435600" y="3860800"/>
            <a:ext cx="2736850" cy="936625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2400" dirty="0">
                <a:solidFill>
                  <a:srgbClr val="FF6600"/>
                </a:solidFill>
                <a:latin typeface="Broadway" charset="0"/>
              </a:rPr>
              <a:t>1 and 3</a:t>
            </a:r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7308850" y="4797425"/>
            <a:ext cx="719138" cy="792163"/>
          </a:xfrm>
          <a:prstGeom prst="line">
            <a:avLst/>
          </a:prstGeom>
          <a:noFill/>
          <a:ln w="88900" cmpd="tri">
            <a:solidFill>
              <a:schemeClr val="tx1"/>
            </a:solidFill>
            <a:round/>
            <a:headEnd type="triangle" w="med" len="med"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3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3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/>
      <p:bldP spid="15366" grpId="0" animBg="1"/>
      <p:bldP spid="15369" grpId="0" animBg="1"/>
      <p:bldP spid="15371" grpId="0" animBg="1"/>
      <p:bldP spid="15373" grpId="0" animBg="1"/>
      <p:bldP spid="153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692150"/>
            <a:ext cx="44656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WordArt 5"/>
          <p:cNvSpPr>
            <a:spLocks noChangeArrowheads="1" noChangeShapeType="1" noTextEdit="1"/>
          </p:cNvSpPr>
          <p:nvPr/>
        </p:nvSpPr>
        <p:spPr bwMode="auto">
          <a:xfrm>
            <a:off x="611188" y="4941888"/>
            <a:ext cx="47339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latin typeface="Arial Black"/>
                <a:ea typeface="Arial Black"/>
                <a:cs typeface="Arial Black"/>
              </a:rPr>
              <a:t>C is crossing a line</a:t>
            </a:r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1258888" y="2060575"/>
            <a:ext cx="649287" cy="2089150"/>
          </a:xfrm>
          <a:prstGeom prst="upArrow">
            <a:avLst>
              <a:gd name="adj1" fmla="val 50000"/>
              <a:gd name="adj2" fmla="val 80440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404813"/>
            <a:ext cx="1519238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 descr="j0290388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2781300"/>
            <a:ext cx="3465512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0" descr="bd19886_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84438" y="1916113"/>
            <a:ext cx="2317750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Line 12"/>
          <p:cNvSpPr>
            <a:spLocks noChangeShapeType="1"/>
          </p:cNvSpPr>
          <p:nvPr/>
        </p:nvSpPr>
        <p:spPr bwMode="auto">
          <a:xfrm flipV="1">
            <a:off x="1908175" y="3789363"/>
            <a:ext cx="1079500" cy="863600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V="1">
            <a:off x="4643438" y="1844675"/>
            <a:ext cx="1079500" cy="863600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V="1">
            <a:off x="4067175" y="4941888"/>
            <a:ext cx="2089150" cy="15827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23" name="Picture 15" descr="trumpet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5650" y="5589588"/>
            <a:ext cx="2644775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5" name="AutoShape 17"/>
          <p:cNvSpPr>
            <a:spLocks noChangeArrowheads="1"/>
          </p:cNvSpPr>
          <p:nvPr/>
        </p:nvSpPr>
        <p:spPr bwMode="auto">
          <a:xfrm>
            <a:off x="5508625" y="5300663"/>
            <a:ext cx="2951163" cy="1296987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4400">
                <a:solidFill>
                  <a:srgbClr val="FF6600"/>
                </a:solidFill>
                <a:latin typeface="Broadway" charset="0"/>
              </a:rPr>
              <a:t>open</a:t>
            </a:r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3851275" y="6092825"/>
            <a:ext cx="1512888" cy="0"/>
          </a:xfrm>
          <a:prstGeom prst="line">
            <a:avLst/>
          </a:prstGeom>
          <a:noFill/>
          <a:ln w="889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" dur="2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  <p:bldP spid="17414" grpId="0" animBg="1"/>
      <p:bldP spid="17420" grpId="0" animBg="1"/>
      <p:bldP spid="17421" grpId="0" animBg="1"/>
      <p:bldP spid="17422" grpId="0" animBg="1"/>
      <p:bldP spid="17425" grpId="0" animBg="1"/>
      <p:bldP spid="174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solidFill>
                  <a:schemeClr val="accent2"/>
                </a:solidFill>
                <a:latin typeface="Broadway" charset="0"/>
              </a:rPr>
              <a:t>Note Names</a:t>
            </a:r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1484313"/>
            <a:ext cx="4038600" cy="1133475"/>
          </a:xfrm>
          <a:noFill/>
        </p:spPr>
      </p:pic>
      <p:pic>
        <p:nvPicPr>
          <p:cNvPr id="2060" name="Picture 12" descr="j0097927[1]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2051050" y="2420938"/>
            <a:ext cx="1651000" cy="1782762"/>
          </a:xfrm>
          <a:noFill/>
        </p:spPr>
      </p:pic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1042988" y="2420938"/>
            <a:ext cx="719137" cy="1584325"/>
          </a:xfrm>
          <a:prstGeom prst="upArrow">
            <a:avLst>
              <a:gd name="adj1" fmla="val 50000"/>
              <a:gd name="adj2" fmla="val 55077"/>
            </a:avLst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3" name="WordArt 15"/>
          <p:cNvSpPr>
            <a:spLocks noChangeArrowheads="1" noChangeShapeType="1" noTextEdit="1"/>
          </p:cNvSpPr>
          <p:nvPr/>
        </p:nvSpPr>
        <p:spPr bwMode="auto">
          <a:xfrm>
            <a:off x="1042988" y="5084763"/>
            <a:ext cx="51720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Arial Black"/>
                <a:ea typeface="Arial Black"/>
                <a:cs typeface="Arial Black"/>
              </a:rPr>
              <a:t>G is gripping the line</a:t>
            </a:r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2771775" y="2708275"/>
            <a:ext cx="3816350" cy="0"/>
          </a:xfrm>
          <a:prstGeom prst="line">
            <a:avLst/>
          </a:prstGeom>
          <a:noFill/>
          <a:ln w="76200">
            <a:solidFill>
              <a:srgbClr val="00008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 flipV="1">
            <a:off x="3132138" y="4076700"/>
            <a:ext cx="0" cy="1081088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8" name="Picture 20" descr="trumpe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4067175" y="2924175"/>
            <a:ext cx="3724275" cy="1352550"/>
          </a:xfrm>
          <a:noFill/>
        </p:spPr>
      </p:pic>
      <p:sp>
        <p:nvSpPr>
          <p:cNvPr id="2070" name="AutoShape 22"/>
          <p:cNvSpPr>
            <a:spLocks noChangeArrowheads="1"/>
          </p:cNvSpPr>
          <p:nvPr/>
        </p:nvSpPr>
        <p:spPr bwMode="auto">
          <a:xfrm>
            <a:off x="6300788" y="4365625"/>
            <a:ext cx="2303462" cy="1582738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4400">
                <a:solidFill>
                  <a:srgbClr val="FF6600"/>
                </a:solidFill>
                <a:latin typeface="Broadway" charset="0"/>
              </a:rPr>
              <a:t>open</a:t>
            </a:r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5508625" y="4005263"/>
            <a:ext cx="792163" cy="576262"/>
          </a:xfrm>
          <a:prstGeom prst="line">
            <a:avLst/>
          </a:prstGeom>
          <a:noFill/>
          <a:ln w="889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5" grpId="0" animBg="1"/>
      <p:bldP spid="2063" grpId="0" animBg="1"/>
      <p:bldP spid="2064" grpId="0" animBg="1"/>
      <p:bldP spid="2065" grpId="0" animBg="1"/>
      <p:bldP spid="2070" grpId="0" animBg="1"/>
      <p:bldP spid="20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981075"/>
            <a:ext cx="434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1258888" y="2565400"/>
            <a:ext cx="647700" cy="2305050"/>
          </a:xfrm>
          <a:prstGeom prst="upArrow">
            <a:avLst>
              <a:gd name="adj1" fmla="val 50000"/>
              <a:gd name="adj2" fmla="val 88971"/>
            </a:avLst>
          </a:prstGeom>
          <a:solidFill>
            <a:srgbClr val="FFFF00"/>
          </a:solidFill>
          <a:ln w="9525">
            <a:solidFill>
              <a:srgbClr val="333399"/>
            </a:solidFill>
            <a:miter lim="800000"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2771775" y="2997200"/>
            <a:ext cx="5257800" cy="1871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  <a:ea typeface="Arial Black"/>
                <a:cs typeface="Arial Black"/>
              </a:rPr>
              <a:t>F is filling </a:t>
            </a:r>
          </a:p>
          <a:p>
            <a:pPr algn="ctr"/>
            <a:r>
              <a:rPr lang="en-US" sz="3600" b="1" kern="10">
                <a:ln w="9525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  <a:ea typeface="Arial Black"/>
                <a:cs typeface="Arial Black"/>
              </a:rPr>
              <a:t>the space</a:t>
            </a:r>
          </a:p>
        </p:txBody>
      </p:sp>
      <p:pic>
        <p:nvPicPr>
          <p:cNvPr id="10248" name="Picture 8" descr="j0437773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620713"/>
            <a:ext cx="17399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9" name="Line 9"/>
          <p:cNvSpPr>
            <a:spLocks noChangeShapeType="1"/>
          </p:cNvSpPr>
          <p:nvPr/>
        </p:nvSpPr>
        <p:spPr bwMode="auto">
          <a:xfrm flipV="1">
            <a:off x="5292725" y="1700213"/>
            <a:ext cx="792163" cy="10810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arrow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50" name="Picture 10" descr="valv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5300663"/>
            <a:ext cx="44640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5580063" y="5445125"/>
            <a:ext cx="2303462" cy="1081088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6000" dirty="0">
                <a:solidFill>
                  <a:srgbClr val="FF6600"/>
                </a:solidFill>
                <a:latin typeface="Broadway" charset="0"/>
              </a:rPr>
              <a:t>1 </a:t>
            </a:r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4643438" y="5876925"/>
            <a:ext cx="720725" cy="0"/>
          </a:xfrm>
          <a:prstGeom prst="line">
            <a:avLst/>
          </a:prstGeom>
          <a:noFill/>
          <a:ln w="92075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3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nimBg="1"/>
      <p:bldP spid="10247" grpId="0" animBg="1"/>
      <p:bldP spid="10249" grpId="0" animBg="1"/>
      <p:bldP spid="10251" grpId="0" animBg="1"/>
      <p:bldP spid="102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26085" y="5622687"/>
            <a:ext cx="25497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45" y="581660"/>
            <a:ext cx="8564880" cy="4271010"/>
          </a:xfrm>
          <a:prstGeom prst="rect">
            <a:avLst/>
          </a:prstGeom>
        </p:spPr>
      </p:pic>
      <p:pic>
        <p:nvPicPr>
          <p:cNvPr id="6" name="Keep Cool Cwell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984904" y="5622687"/>
            <a:ext cx="369332" cy="3693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468" y="5179798"/>
            <a:ext cx="885777" cy="885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3" y="747122"/>
            <a:ext cx="8564880" cy="4271010"/>
          </a:xfrm>
          <a:prstGeom prst="rect">
            <a:avLst/>
          </a:prstGeom>
        </p:spPr>
      </p:pic>
      <p:pic>
        <p:nvPicPr>
          <p:cNvPr id="5" name="Keep Cool Cwell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984904" y="5622687"/>
            <a:ext cx="369332" cy="3693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468" y="5179798"/>
            <a:ext cx="885777" cy="885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2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94</Words>
  <Application>Microsoft Macintosh PowerPoint</Application>
  <PresentationFormat>On-screen Show (4:3)</PresentationFormat>
  <Paragraphs>24</Paragraphs>
  <Slides>11</Slides>
  <Notes>4</Notes>
  <HiddenSlides>0</HiddenSlides>
  <MMClips>5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Note Names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3</cp:revision>
  <dcterms:created xsi:type="dcterms:W3CDTF">2012-04-16T12:27:44Z</dcterms:created>
  <dcterms:modified xsi:type="dcterms:W3CDTF">2012-04-16T13:44:07Z</dcterms:modified>
</cp:coreProperties>
</file>