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2" r:id="rId2"/>
    <p:sldId id="259" r:id="rId3"/>
    <p:sldId id="260" r:id="rId4"/>
    <p:sldId id="261" r:id="rId5"/>
    <p:sldId id="256" r:id="rId6"/>
    <p:sldId id="257" r:id="rId7"/>
    <p:sldId id="258" r:id="rId8"/>
    <p:sldId id="264" r:id="rId9"/>
    <p:sldId id="263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99"/>
    <a:srgbClr val="CC6600"/>
    <a:srgbClr val="6600CC"/>
    <a:srgbClr val="FF6600"/>
    <a:srgbClr val="FF0000"/>
    <a:srgbClr val="6666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4136" y="-18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7182471-F1AF-DB42-9E10-8DCC4B8BFC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989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E26119-2EDA-E747-B215-3CCEA0AEF317}" type="slidenum">
              <a:rPr lang="en-GB"/>
              <a:pPr/>
              <a:t>1</a:t>
            </a:fld>
            <a:endParaRPr lang="en-GB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6B39E6-27F8-DB48-BBFA-CEB4154A51CA}" type="slidenum">
              <a:rPr lang="en-GB"/>
              <a:pPr/>
              <a:t>2</a:t>
            </a:fld>
            <a:endParaRPr lang="en-GB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B5509E-1DF7-4F46-97C8-95842ABED5D0}" type="slidenum">
              <a:rPr lang="en-GB"/>
              <a:pPr/>
              <a:t>3</a:t>
            </a:fld>
            <a:endParaRPr lang="en-GB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A1BE7F-1EBE-4049-91B9-A11E8073FFD9}" type="slidenum">
              <a:rPr lang="en-GB"/>
              <a:pPr/>
              <a:t>4</a:t>
            </a:fld>
            <a:endParaRPr lang="en-GB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AF8787-6214-BC46-9216-C2258E43C50A}" type="slidenum">
              <a:rPr lang="en-GB"/>
              <a:pPr/>
              <a:t>5</a:t>
            </a:fld>
            <a:endParaRPr lang="en-GB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47C342-E273-CC41-B315-67B1716C4A62}" type="slidenum">
              <a:rPr lang="en-GB"/>
              <a:pPr/>
              <a:t>6</a:t>
            </a:fld>
            <a:endParaRPr lang="en-GB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4C88DA-22D0-AB46-B63C-0E3BC3DCFEFF}" type="slidenum">
              <a:rPr lang="en-GB"/>
              <a:pPr/>
              <a:t>7</a:t>
            </a:fld>
            <a:endParaRPr lang="en-GB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94004-7DDD-E54A-850D-3A4D448B4B72}" type="slidenum">
              <a:rPr lang="en-GB"/>
              <a:pPr/>
              <a:t>9</a:t>
            </a:fld>
            <a:endParaRPr lang="en-GB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11581-59AC-234F-9DA9-C9AFF02C05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DBFEE-3059-D24D-A436-1C3668CEB4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D2B02-2333-BE4D-A15C-C1962C2B9D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E0FE5-7068-A046-AAA5-227724D246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0FF3E-6B46-334A-9F19-CF087DE7A6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4952C-9816-884C-B133-6C7CDAC0E5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516BC-40BD-A344-9B4D-1DFC5CEEB4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88FCF-4F0A-7A4C-A7AD-7A889695FE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16C2D9-6766-8A4C-8147-027CC70E72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1F0AA-3230-AE42-96BC-7C53700334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F2F6A-613C-9A48-9F54-65E06A657A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B6155-F957-6045-9A2B-61E9670D9A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37F3E19-601E-7F40-A319-EA02602E26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openxmlformats.org/officeDocument/2006/relationships/slideLayout" Target="../slideLayouts/slideLayout6.xml"/><Relationship Id="rId8" Type="http://schemas.openxmlformats.org/officeDocument/2006/relationships/image" Target="../media/image6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6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solidFill>
                  <a:srgbClr val="9900CC"/>
                </a:solidFill>
              </a:rPr>
              <a:t>In The 5 Note Scale :-</a:t>
            </a:r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341438"/>
            <a:ext cx="7273925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4292600"/>
            <a:ext cx="7848600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195513" y="3141663"/>
            <a:ext cx="4537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9900CC"/>
                </a:solidFill>
              </a:rPr>
              <a:t>The first and last note are always played on open valves</a:t>
            </a:r>
          </a:p>
        </p:txBody>
      </p:sp>
      <p:sp>
        <p:nvSpPr>
          <p:cNvPr id="24584" name="AutoShape 8"/>
          <p:cNvSpPr>
            <a:spLocks noChangeArrowheads="1"/>
          </p:cNvSpPr>
          <p:nvPr/>
        </p:nvSpPr>
        <p:spPr bwMode="auto">
          <a:xfrm>
            <a:off x="755650" y="2997200"/>
            <a:ext cx="935038" cy="1800225"/>
          </a:xfrm>
          <a:prstGeom prst="upDownArrow">
            <a:avLst>
              <a:gd name="adj1" fmla="val 50000"/>
              <a:gd name="adj2" fmla="val 38506"/>
            </a:avLst>
          </a:prstGeom>
          <a:solidFill>
            <a:srgbClr val="0000FF"/>
          </a:solidFill>
          <a:ln w="9525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6659563" y="2997200"/>
            <a:ext cx="935037" cy="1800225"/>
          </a:xfrm>
          <a:prstGeom prst="upDownArrow">
            <a:avLst>
              <a:gd name="adj1" fmla="val 50000"/>
              <a:gd name="adj2" fmla="val 38506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3" grpId="0"/>
      <p:bldP spid="24584" grpId="0" animBg="1"/>
      <p:bldP spid="245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341438"/>
            <a:ext cx="7999412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95288" y="1125538"/>
            <a:ext cx="7734300" cy="542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006600"/>
                </a:solidFill>
              </a:rPr>
              <a:t>Listen To The Sound of Each Note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FF0000"/>
                </a:solidFill>
              </a:rPr>
              <a:t>Learn To Recognise The Sound of Each Note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9900CC"/>
                </a:solidFill>
              </a:rPr>
              <a:t>Try To Hear The Notes In Your Head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CC6600"/>
                </a:solidFill>
              </a:rPr>
              <a:t>Sing The Notes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000099"/>
                </a:solidFill>
              </a:rPr>
              <a:t>Buzz Your Lips Tight</a:t>
            </a:r>
            <a:r>
              <a:rPr lang="en-GB" sz="2800"/>
              <a:t>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808000"/>
                </a:solidFill>
              </a:rPr>
              <a:t>Try To Make The Buzz Go Higher and Lower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0066FF"/>
                </a:solidFill>
              </a:rPr>
              <a:t>Do The Same On The Mouthpiece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666699"/>
                </a:solidFill>
              </a:rPr>
              <a:t>Check Your Lip Shape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>
                <a:solidFill>
                  <a:srgbClr val="FF6600"/>
                </a:solidFill>
              </a:rPr>
              <a:t>Warm Slow Air –Cold Fast Air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en-GB" sz="4400">
              <a:solidFill>
                <a:schemeClr val="tx2"/>
              </a:solidFill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539750" y="260350"/>
            <a:ext cx="7704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>
                <a:solidFill>
                  <a:srgbClr val="6600CC"/>
                </a:solidFill>
              </a:rPr>
              <a:t>Here are some ideas to think about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1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1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1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1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15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WordArt 5"/>
          <p:cNvSpPr>
            <a:spLocks noChangeArrowheads="1" noChangeShapeType="1" noTextEdit="1"/>
          </p:cNvSpPr>
          <p:nvPr/>
        </p:nvSpPr>
        <p:spPr bwMode="auto">
          <a:xfrm>
            <a:off x="1763713" y="908050"/>
            <a:ext cx="5903912" cy="4826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63500" dist="38099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Now</a:t>
            </a:r>
          </a:p>
          <a:p>
            <a:pPr algn="ctr"/>
            <a:r>
              <a:rPr lang="en-US" sz="54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63500" dist="38099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  <a:ea typeface="Arial Black"/>
                <a:cs typeface="Arial Black"/>
              </a:rPr>
              <a:t>Try :--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solidFill>
                  <a:schemeClr val="accent2"/>
                </a:solidFill>
                <a:latin typeface="Broadway" charset="0"/>
              </a:rPr>
              <a:t>The Pitching Game</a:t>
            </a:r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468313" y="3644900"/>
            <a:ext cx="2530475" cy="2103438"/>
          </a:xfrm>
          <a:noFill/>
        </p:spPr>
      </p:pic>
      <p:pic>
        <p:nvPicPr>
          <p:cNvPr id="2055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/>
          <a:srcRect/>
          <a:stretch>
            <a:fillRect/>
          </a:stretch>
        </p:blipFill>
        <p:spPr>
          <a:xfrm>
            <a:off x="5076825" y="2276475"/>
            <a:ext cx="2232025" cy="1993900"/>
          </a:xfrm>
          <a:noFill/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4716463" y="4292600"/>
            <a:ext cx="187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chemeClr val="accent2"/>
                </a:solidFill>
                <a:latin typeface="Broadway" charset="0"/>
              </a:rPr>
              <a:t>Low C </a:t>
            </a: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2411413" y="2997200"/>
            <a:ext cx="26050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 </a:t>
            </a:r>
            <a:r>
              <a:rPr lang="en-GB" sz="4000">
                <a:solidFill>
                  <a:schemeClr val="accent2"/>
                </a:solidFill>
                <a:latin typeface="Broadway" charset="0"/>
              </a:rPr>
              <a:t>High G</a:t>
            </a:r>
          </a:p>
        </p:txBody>
      </p:sp>
      <p:sp>
        <p:nvSpPr>
          <p:cNvPr id="2061" name="WordArt 13"/>
          <p:cNvSpPr>
            <a:spLocks noChangeArrowheads="1" noChangeShapeType="1" noTextEdit="1"/>
          </p:cNvSpPr>
          <p:nvPr/>
        </p:nvSpPr>
        <p:spPr bwMode="auto">
          <a:xfrm>
            <a:off x="2051050" y="1484313"/>
            <a:ext cx="475297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blurRad="63500" dist="38099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rebuchet MS"/>
                <a:ea typeface="Trebuchet MS"/>
                <a:cs typeface="Trebuchet MS"/>
              </a:rPr>
              <a:t>Listen:- then copy the pitch</a:t>
            </a:r>
          </a:p>
        </p:txBody>
      </p:sp>
      <p:sp>
        <p:nvSpPr>
          <p:cNvPr id="2062" name="AutoShape 14"/>
          <p:cNvSpPr>
            <a:spLocks noChangeArrowheads="1"/>
          </p:cNvSpPr>
          <p:nvPr/>
        </p:nvSpPr>
        <p:spPr bwMode="auto">
          <a:xfrm>
            <a:off x="4500563" y="3141663"/>
            <a:ext cx="719137" cy="358775"/>
          </a:xfrm>
          <a:prstGeom prst="rightArrow">
            <a:avLst>
              <a:gd name="adj1" fmla="val 50000"/>
              <a:gd name="adj2" fmla="val 50111"/>
            </a:avLst>
          </a:prstGeom>
          <a:solidFill>
            <a:srgbClr val="00008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3" name="AutoShape 15"/>
          <p:cNvSpPr>
            <a:spLocks noChangeArrowheads="1"/>
          </p:cNvSpPr>
          <p:nvPr/>
        </p:nvSpPr>
        <p:spPr bwMode="auto">
          <a:xfrm>
            <a:off x="3276600" y="4508500"/>
            <a:ext cx="1079500" cy="360363"/>
          </a:xfrm>
          <a:prstGeom prst="leftArrow">
            <a:avLst>
              <a:gd name="adj1" fmla="val 50000"/>
              <a:gd name="adj2" fmla="val 74890"/>
            </a:avLst>
          </a:prstGeom>
          <a:solidFill>
            <a:srgbClr val="FF0000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25The Pitching Gam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80312" y="566124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5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4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5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numSld="3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52" grpId="0"/>
      <p:bldP spid="2059" grpId="0"/>
      <p:bldP spid="2059" grpId="1"/>
      <p:bldP spid="2059" grpId="2"/>
      <p:bldP spid="2060" grpId="0"/>
      <p:bldP spid="2060" grpId="1"/>
      <p:bldP spid="2060" grpId="2"/>
      <p:bldP spid="2060" grpId="3"/>
      <p:bldP spid="2061" grpId="0" animBg="1"/>
      <p:bldP spid="2062" grpId="0" animBg="1"/>
      <p:bldP spid="2062" grpId="1" animBg="1"/>
      <p:bldP spid="2062" grpId="2" animBg="1"/>
      <p:bldP spid="2062" grpId="3" animBg="1"/>
      <p:bldP spid="2063" grpId="0" animBg="1"/>
      <p:bldP spid="2063" grpId="1" animBg="1"/>
      <p:bldP spid="2063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GB">
                <a:solidFill>
                  <a:srgbClr val="9900CC"/>
                </a:solidFill>
                <a:latin typeface="Broadway" charset="0"/>
              </a:rPr>
              <a:t>2</a:t>
            </a:r>
            <a:r>
              <a:rPr lang="en-GB" baseline="30000">
                <a:solidFill>
                  <a:srgbClr val="9900CC"/>
                </a:solidFill>
                <a:latin typeface="Broadway" charset="0"/>
              </a:rPr>
              <a:t>nd</a:t>
            </a:r>
            <a:r>
              <a:rPr lang="en-GB">
                <a:solidFill>
                  <a:srgbClr val="9900CC"/>
                </a:solidFill>
                <a:latin typeface="Broadway" charset="0"/>
              </a:rPr>
              <a:t> Section</a:t>
            </a:r>
          </a:p>
        </p:txBody>
      </p:sp>
      <p:pic>
        <p:nvPicPr>
          <p:cNvPr id="9223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931988"/>
            <a:ext cx="4038600" cy="1520825"/>
          </a:xfrm>
          <a:noFill/>
        </p:spPr>
      </p:pic>
      <p:pic>
        <p:nvPicPr>
          <p:cNvPr id="9230" name="Picture 1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" y="4078288"/>
            <a:ext cx="4038600" cy="1906587"/>
          </a:xfrm>
        </p:spPr>
      </p:pic>
      <p:pic>
        <p:nvPicPr>
          <p:cNvPr id="9231" name="Picture 1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648200" y="4078288"/>
            <a:ext cx="4038600" cy="1906587"/>
          </a:xfrm>
          <a:noFill/>
        </p:spPr>
      </p:pic>
      <p:pic>
        <p:nvPicPr>
          <p:cNvPr id="9233" name="Picture 1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/>
          <a:srcRect/>
          <a:stretch>
            <a:fillRect/>
          </a:stretch>
        </p:blipFill>
        <p:spPr>
          <a:xfrm>
            <a:off x="4500563" y="1484313"/>
            <a:ext cx="4392612" cy="2376487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2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33" grpId="0"/>
      <p:bldP spid="923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GB">
                <a:solidFill>
                  <a:srgbClr val="FF0000"/>
                </a:solidFill>
                <a:latin typeface="Broadway" charset="0"/>
              </a:rPr>
              <a:t>3</a:t>
            </a:r>
            <a:r>
              <a:rPr lang="en-GB" baseline="30000">
                <a:solidFill>
                  <a:srgbClr val="FF0000"/>
                </a:solidFill>
                <a:latin typeface="Broadway" charset="0"/>
              </a:rPr>
              <a:t>rd</a:t>
            </a:r>
            <a:r>
              <a:rPr lang="en-GB">
                <a:solidFill>
                  <a:srgbClr val="FF0000"/>
                </a:solidFill>
                <a:latin typeface="Broadway" charset="0"/>
              </a:rPr>
              <a:t> Section</a:t>
            </a:r>
          </a:p>
        </p:txBody>
      </p:sp>
      <p:pic>
        <p:nvPicPr>
          <p:cNvPr id="17413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1268413"/>
            <a:ext cx="3311525" cy="1854200"/>
          </a:xfrm>
          <a:noFill/>
        </p:spPr>
      </p:pic>
      <p:pic>
        <p:nvPicPr>
          <p:cNvPr id="17415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284663" y="1412875"/>
            <a:ext cx="3806825" cy="1874838"/>
          </a:xfrm>
          <a:noFill/>
        </p:spPr>
      </p:pic>
      <p:pic>
        <p:nvPicPr>
          <p:cNvPr id="17417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395288" y="3213100"/>
            <a:ext cx="5311775" cy="1820863"/>
          </a:xfrm>
          <a:noFill/>
        </p:spPr>
      </p:pic>
      <p:pic>
        <p:nvPicPr>
          <p:cNvPr id="17419" name="Picture 1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539750" y="4797425"/>
            <a:ext cx="7345363" cy="1814513"/>
          </a:xfrm>
          <a:noFill/>
        </p:spPr>
      </p:pic>
      <p:sp>
        <p:nvSpPr>
          <p:cNvPr id="17421" name="AutoShape 13"/>
          <p:cNvSpPr>
            <a:spLocks noChangeArrowheads="1"/>
          </p:cNvSpPr>
          <p:nvPr/>
        </p:nvSpPr>
        <p:spPr bwMode="auto">
          <a:xfrm>
            <a:off x="4500563" y="4149725"/>
            <a:ext cx="4032250" cy="13684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569122392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1569122392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085 w 21600"/>
              <a:gd name="T25" fmla="*/ 12343 h 21600"/>
              <a:gd name="T26" fmla="*/ 18514 w 21600"/>
              <a:gd name="T27" fmla="*/ 18514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171"/>
                </a:lnTo>
                <a:lnTo>
                  <a:pt x="12343" y="6171"/>
                </a:lnTo>
                <a:lnTo>
                  <a:pt x="12343" y="12343"/>
                </a:lnTo>
                <a:lnTo>
                  <a:pt x="6171" y="12343"/>
                </a:lnTo>
                <a:lnTo>
                  <a:pt x="6171" y="9257"/>
                </a:lnTo>
                <a:lnTo>
                  <a:pt x="0" y="15429"/>
                </a:lnTo>
                <a:lnTo>
                  <a:pt x="6171" y="21600"/>
                </a:lnTo>
                <a:lnTo>
                  <a:pt x="6171" y="18514"/>
                </a:lnTo>
                <a:lnTo>
                  <a:pt x="18514" y="18514"/>
                </a:lnTo>
                <a:lnTo>
                  <a:pt x="18514" y="6171"/>
                </a:lnTo>
                <a:lnTo>
                  <a:pt x="21600" y="617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rgbClr val="FF0000"/>
                </a:solidFill>
                <a:latin typeface="Comic Sans MS" charset="0"/>
              </a:rPr>
              <a:t>Top C (Very High) Open</a:t>
            </a:r>
          </a:p>
        </p:txBody>
      </p:sp>
      <p:sp>
        <p:nvSpPr>
          <p:cNvPr id="17422" name="AutoShape 14"/>
          <p:cNvSpPr>
            <a:spLocks noChangeArrowheads="1"/>
          </p:cNvSpPr>
          <p:nvPr/>
        </p:nvSpPr>
        <p:spPr bwMode="auto">
          <a:xfrm>
            <a:off x="2339975" y="1268413"/>
            <a:ext cx="5184775" cy="3240087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5400" b="1">
                <a:solidFill>
                  <a:srgbClr val="006600"/>
                </a:solidFill>
                <a:latin typeface="Comic Sans MS" charset="0"/>
              </a:rPr>
              <a:t>Well Done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5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21" grpId="0" animBg="1"/>
      <p:bldP spid="174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WCIT 3 more versions</a:t>
            </a:r>
          </a:p>
        </p:txBody>
      </p:sp>
      <p:pic>
        <p:nvPicPr>
          <p:cNvPr id="2" name="Pitching Game WCIT Bb 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15816" y="1700808"/>
            <a:ext cx="812800" cy="812800"/>
          </a:xfrm>
          <a:prstGeom prst="rect">
            <a:avLst/>
          </a:prstGeom>
        </p:spPr>
      </p:pic>
      <p:pic>
        <p:nvPicPr>
          <p:cNvPr id="3" name="Pitching Game WCIT Bb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43808" y="3022600"/>
            <a:ext cx="812800" cy="812800"/>
          </a:xfrm>
          <a:prstGeom prst="rect">
            <a:avLst/>
          </a:prstGeom>
        </p:spPr>
      </p:pic>
      <p:pic>
        <p:nvPicPr>
          <p:cNvPr id="4" name="Pitching Game WCIT Bb 3a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43808" y="44164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47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47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2447925"/>
          </a:xfrm>
        </p:spPr>
        <p:txBody>
          <a:bodyPr/>
          <a:lstStyle/>
          <a:p>
            <a:pPr eaLnBrk="1" hangingPunct="1"/>
            <a:r>
              <a:rPr lang="en-GB">
                <a:solidFill>
                  <a:srgbClr val="6600FF"/>
                </a:solidFill>
              </a:rPr>
              <a:t>Now Try</a:t>
            </a:r>
            <a:br>
              <a:rPr lang="en-GB">
                <a:solidFill>
                  <a:srgbClr val="6600FF"/>
                </a:solidFill>
              </a:rPr>
            </a:br>
            <a:r>
              <a:rPr lang="en-GB">
                <a:solidFill>
                  <a:srgbClr val="6600FF"/>
                </a:solidFill>
              </a:rPr>
              <a:t> </a:t>
            </a:r>
            <a:r>
              <a:rPr lang="en-GB">
                <a:solidFill>
                  <a:srgbClr val="6600FF"/>
                </a:solidFill>
                <a:latin typeface="Broadway" charset="0"/>
              </a:rPr>
              <a:t>“Take The Lead”</a:t>
            </a:r>
            <a:r>
              <a:rPr lang="en-GB">
                <a:solidFill>
                  <a:srgbClr val="6600FF"/>
                </a:solidFill>
              </a:rPr>
              <a:t> </a:t>
            </a:r>
            <a:br>
              <a:rPr lang="en-GB">
                <a:solidFill>
                  <a:srgbClr val="6600FF"/>
                </a:solidFill>
              </a:rPr>
            </a:br>
            <a:r>
              <a:rPr lang="en-GB">
                <a:solidFill>
                  <a:srgbClr val="6600FF"/>
                </a:solidFill>
              </a:rPr>
              <a:t>version</a:t>
            </a:r>
          </a:p>
        </p:txBody>
      </p:sp>
      <p:pic>
        <p:nvPicPr>
          <p:cNvPr id="2" name="Bb Pitching game AC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128</Words>
  <Application>Microsoft Macintosh PowerPoint</Application>
  <PresentationFormat>On-screen Show (4:3)</PresentationFormat>
  <Paragraphs>32</Paragraphs>
  <Slides>9</Slides>
  <Notes>8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In The 5 Note Scale :-</vt:lpstr>
      <vt:lpstr>PowerPoint Presentation</vt:lpstr>
      <vt:lpstr>PowerPoint Presentation</vt:lpstr>
      <vt:lpstr>PowerPoint Presentation</vt:lpstr>
      <vt:lpstr>The Pitching Game</vt:lpstr>
      <vt:lpstr>2nd Section</vt:lpstr>
      <vt:lpstr>3rd Section</vt:lpstr>
      <vt:lpstr>WCIT 3 more versions</vt:lpstr>
      <vt:lpstr>Now Try  “Take The Lead”  version</vt:lpstr>
    </vt:vector>
  </TitlesOfParts>
  <Company> On The Right Track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Pitching Game</dc:title>
  <dc:creator>Bates</dc:creator>
  <cp:lastModifiedBy>Michael H Bates</cp:lastModifiedBy>
  <cp:revision>25</cp:revision>
  <dcterms:created xsi:type="dcterms:W3CDTF">2013-10-06T15:47:09Z</dcterms:created>
  <dcterms:modified xsi:type="dcterms:W3CDTF">2014-01-04T15:54:51Z</dcterms:modified>
</cp:coreProperties>
</file>